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gif" ContentType="image/gif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2"/>
  </p:notesMasterIdLst>
  <p:sldIdLst>
    <p:sldId id="297" r:id="rId2"/>
    <p:sldId id="565" r:id="rId3"/>
    <p:sldId id="349" r:id="rId4"/>
    <p:sldId id="444" r:id="rId5"/>
    <p:sldId id="573" r:id="rId6"/>
    <p:sldId id="394" r:id="rId7"/>
    <p:sldId id="395" r:id="rId8"/>
    <p:sldId id="445" r:id="rId9"/>
    <p:sldId id="397" r:id="rId10"/>
    <p:sldId id="447" r:id="rId11"/>
    <p:sldId id="400" r:id="rId12"/>
    <p:sldId id="401" r:id="rId13"/>
    <p:sldId id="402" r:id="rId14"/>
    <p:sldId id="406" r:id="rId15"/>
    <p:sldId id="574" r:id="rId16"/>
    <p:sldId id="298" r:id="rId17"/>
    <p:sldId id="299" r:id="rId18"/>
    <p:sldId id="350" r:id="rId19"/>
    <p:sldId id="383" r:id="rId20"/>
    <p:sldId id="384" r:id="rId21"/>
    <p:sldId id="385" r:id="rId22"/>
    <p:sldId id="387" r:id="rId23"/>
    <p:sldId id="388" r:id="rId24"/>
    <p:sldId id="389" r:id="rId25"/>
    <p:sldId id="391" r:id="rId26"/>
    <p:sldId id="390" r:id="rId27"/>
    <p:sldId id="448" r:id="rId28"/>
    <p:sldId id="449" r:id="rId29"/>
    <p:sldId id="392" r:id="rId30"/>
    <p:sldId id="450" r:id="rId31"/>
    <p:sldId id="405" r:id="rId32"/>
    <p:sldId id="407" r:id="rId33"/>
    <p:sldId id="408" r:id="rId34"/>
    <p:sldId id="386" r:id="rId35"/>
    <p:sldId id="393" r:id="rId36"/>
    <p:sldId id="358" r:id="rId37"/>
    <p:sldId id="410" r:id="rId38"/>
    <p:sldId id="411" r:id="rId39"/>
    <p:sldId id="412" r:id="rId40"/>
    <p:sldId id="413" r:id="rId41"/>
    <p:sldId id="575" r:id="rId42"/>
    <p:sldId id="414" r:id="rId43"/>
    <p:sldId id="451" r:id="rId44"/>
    <p:sldId id="415" r:id="rId45"/>
    <p:sldId id="416" r:id="rId46"/>
    <p:sldId id="418" r:id="rId47"/>
    <p:sldId id="417" r:id="rId48"/>
    <p:sldId id="419" r:id="rId49"/>
    <p:sldId id="420" r:id="rId50"/>
    <p:sldId id="452" r:id="rId51"/>
    <p:sldId id="421" r:id="rId52"/>
    <p:sldId id="422" r:id="rId53"/>
    <p:sldId id="425" r:id="rId54"/>
    <p:sldId id="423" r:id="rId55"/>
    <p:sldId id="424" r:id="rId56"/>
    <p:sldId id="426" r:id="rId57"/>
    <p:sldId id="427" r:id="rId58"/>
    <p:sldId id="428" r:id="rId59"/>
    <p:sldId id="429" r:id="rId60"/>
    <p:sldId id="431" r:id="rId61"/>
    <p:sldId id="453" r:id="rId62"/>
    <p:sldId id="432" r:id="rId63"/>
    <p:sldId id="433" r:id="rId64"/>
    <p:sldId id="438" r:id="rId65"/>
    <p:sldId id="454" r:id="rId66"/>
    <p:sldId id="459" r:id="rId67"/>
    <p:sldId id="457" r:id="rId68"/>
    <p:sldId id="458" r:id="rId69"/>
    <p:sldId id="461" r:id="rId70"/>
    <p:sldId id="577" r:id="rId71"/>
    <p:sldId id="497" r:id="rId72"/>
    <p:sldId id="500" r:id="rId73"/>
    <p:sldId id="501" r:id="rId74"/>
    <p:sldId id="499" r:id="rId75"/>
    <p:sldId id="540" r:id="rId76"/>
    <p:sldId id="503" r:id="rId77"/>
    <p:sldId id="504" r:id="rId78"/>
    <p:sldId id="531" r:id="rId79"/>
    <p:sldId id="532" r:id="rId80"/>
    <p:sldId id="514" r:id="rId81"/>
    <p:sldId id="533" r:id="rId82"/>
    <p:sldId id="537" r:id="rId83"/>
    <p:sldId id="534" r:id="rId84"/>
    <p:sldId id="567" r:id="rId85"/>
    <p:sldId id="568" r:id="rId86"/>
    <p:sldId id="569" r:id="rId87"/>
    <p:sldId id="570" r:id="rId88"/>
    <p:sldId id="578" r:id="rId89"/>
    <p:sldId id="572" r:id="rId90"/>
    <p:sldId id="579" r:id="rId9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d Kwartl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06" autoAdjust="0"/>
    <p:restoredTop sz="94162" autoAdjust="0"/>
  </p:normalViewPr>
  <p:slideViewPr>
    <p:cSldViewPr snapToGrid="0">
      <p:cViewPr varScale="1">
        <p:scale>
          <a:sx n="67" d="100"/>
          <a:sy n="67" d="100"/>
        </p:scale>
        <p:origin x="1428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3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Stats\XLMinerHelp\CasebookMainFiles\TeX_files_1105\Images\CH2-XYPlots.xls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6122465045504891"/>
          <c:y val="6.6157925209539031E-2"/>
          <c:w val="0.777551795232578"/>
          <c:h val="0.75827160432471974"/>
        </c:manualLayout>
      </c:layout>
      <c:scatterChart>
        <c:scatterStyle val="smoothMarker"/>
        <c:varyColors val="0"/>
        <c:ser>
          <c:idx val="0"/>
          <c:order val="0"/>
          <c:spPr>
            <a:ln w="12700">
              <a:solidFill>
                <a:srgbClr val="000080"/>
              </a:solidFill>
              <a:prstDash val="solid"/>
            </a:ln>
          </c:spPr>
          <c:marker>
            <c:symbol val="diamond"/>
            <c:size val="5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xVal>
            <c:numRef>
              <c:f>Sheet1!$A$1:$A$7</c:f>
              <c:numCache>
                <c:formatCode>General</c:formatCode>
                <c:ptCount val="7"/>
                <c:pt idx="0">
                  <c:v>239</c:v>
                </c:pt>
                <c:pt idx="1">
                  <c:v>364</c:v>
                </c:pt>
                <c:pt idx="2">
                  <c:v>602</c:v>
                </c:pt>
                <c:pt idx="3">
                  <c:v>644</c:v>
                </c:pt>
                <c:pt idx="4">
                  <c:v>770</c:v>
                </c:pt>
                <c:pt idx="5">
                  <c:v>789</c:v>
                </c:pt>
                <c:pt idx="6">
                  <c:v>911</c:v>
                </c:pt>
              </c:numCache>
            </c:numRef>
          </c:xVal>
          <c:yVal>
            <c:numRef>
              <c:f>Sheet1!$B$1:$B$7</c:f>
              <c:numCache>
                <c:formatCode>General</c:formatCode>
                <c:ptCount val="7"/>
                <c:pt idx="0">
                  <c:v>514</c:v>
                </c:pt>
                <c:pt idx="1">
                  <c:v>789</c:v>
                </c:pt>
                <c:pt idx="2">
                  <c:v>550</c:v>
                </c:pt>
                <c:pt idx="3">
                  <c:v>1386</c:v>
                </c:pt>
                <c:pt idx="4">
                  <c:v>1394</c:v>
                </c:pt>
                <c:pt idx="5">
                  <c:v>1440</c:v>
                </c:pt>
                <c:pt idx="6">
                  <c:v>1354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BF04-457B-9C26-7CB189637C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9614680"/>
        <c:axId val="389618992"/>
      </c:scatterChart>
      <c:valAx>
        <c:axId val="3896146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Expenditure</a:t>
                </a:r>
              </a:p>
            </c:rich>
          </c:tx>
          <c:layout>
            <c:manualLayout>
              <c:xMode val="edge"/>
              <c:yMode val="edge"/>
              <c:x val="0.46734740448362211"/>
              <c:y val="0.90331013266870663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389618992"/>
        <c:crosses val="autoZero"/>
        <c:crossBetween val="midCat"/>
      </c:valAx>
      <c:valAx>
        <c:axId val="38961899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10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Revenue</a:t>
                </a:r>
              </a:p>
            </c:rich>
          </c:tx>
          <c:layout>
            <c:manualLayout>
              <c:xMode val="edge"/>
              <c:yMode val="edge"/>
              <c:x val="3.2653093763047945E-2"/>
              <c:y val="0.36895765982243039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389614680"/>
        <c:crosses val="autoZero"/>
        <c:crossBetween val="midCat"/>
      </c:valAx>
      <c:spPr>
        <a:solidFill>
          <a:srgbClr val="C0C0C0"/>
        </a:solidFill>
        <a:ln w="12700">
          <a:solidFill>
            <a:srgbClr val="808080"/>
          </a:solidFill>
          <a:prstDash val="solid"/>
        </a:ln>
      </c:spPr>
    </c:plotArea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0A60C-850A-4EA4-9C14-A8FE98B94505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9AA13-E3FC-4BB6-B68D-5F0F5803D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0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7828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189D838-71A1-4615-8F96-C31ABAB85E01}" type="slidenum">
              <a:rPr lang="en-US" altLang="en-US" sz="1200"/>
              <a:pPr algn="r"/>
              <a:t>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255923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this a good model?</a:t>
            </a:r>
          </a:p>
          <a:p>
            <a:r>
              <a:rPr lang="en-US" dirty="0" smtClean="0"/>
              <a:t>18 + -18 cancel each other 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237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98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Fancy</a:t>
            </a:r>
            <a:r>
              <a:rPr lang="en-US" baseline="0" dirty="0" smtClean="0"/>
              <a:t> way of saying reviewing identical houses but with 1 bedroom and 2.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667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We’d ideally want a lower number relative to its coefficients.  In other words, the lower the better since it measures how much we can trust the coefficient relationship.  If the </a:t>
            </a:r>
            <a:r>
              <a:rPr lang="en-US" sz="1200" dirty="0" err="1" smtClean="0"/>
              <a:t>std</a:t>
            </a:r>
            <a:r>
              <a:rPr lang="en-US" sz="1200" dirty="0" smtClean="0"/>
              <a:t> error is more</a:t>
            </a:r>
            <a:r>
              <a:rPr lang="en-US" sz="1200" baseline="0" dirty="0" smtClean="0"/>
              <a:t> than the coefficient you can’t really trust the coefficient since it could be positive or negative…the model couldn’t figure it out.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1799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T-VALUE We want it to be far away from zero as this would indicate we could reject the null hypothesis - that is, we could declare a relationship between weight and price exist.   According to T, We are less confident about cylinder displacement (cc)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price’s relationship.  The signal of price isn’t really in the variable “cc” and is likely captured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weight and hp.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914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32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177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slide back to script </a:t>
            </a:r>
          </a:p>
          <a:p>
            <a:r>
              <a:rPr lang="en-US" dirty="0" err="1" smtClean="0">
                <a:effectLst/>
              </a:rPr>
              <a:t>CC_clean</a:t>
            </a:r>
            <a:endParaRPr lang="en-US" dirty="0" smtClean="0">
              <a:effectLst/>
            </a:endParaRPr>
          </a:p>
          <a:p>
            <a:r>
              <a:rPr lang="en-US" dirty="0" err="1" smtClean="0">
                <a:effectLst/>
              </a:rPr>
              <a:t>Automatic_clean</a:t>
            </a:r>
            <a:endParaRPr lang="en-US" dirty="0" smtClean="0">
              <a:effectLst/>
            </a:endParaRPr>
          </a:p>
          <a:p>
            <a:r>
              <a:rPr lang="en-US" dirty="0" err="1" smtClean="0">
                <a:effectLst/>
              </a:rPr>
              <a:t>Met_Color_clean</a:t>
            </a:r>
            <a:endParaRPr lang="en-US" dirty="0" smtClean="0">
              <a:effectLst/>
            </a:endParaRPr>
          </a:p>
          <a:p>
            <a:endParaRPr lang="en-US" baseline="0" dirty="0" smtClean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>
                <a:effectLst/>
              </a:rPr>
              <a:t>Fuel_Type_catP</a:t>
            </a:r>
            <a:r>
              <a:rPr lang="en-US" dirty="0" smtClean="0">
                <a:effectLst/>
              </a:rPr>
              <a:t> (prevalence) </a:t>
            </a:r>
            <a:r>
              <a:rPr lang="en-US" dirty="0" err="1" smtClean="0">
                <a:effectLst/>
              </a:rPr>
              <a:t>ie</a:t>
            </a:r>
            <a:r>
              <a:rPr lang="en-US" dirty="0" smtClean="0">
                <a:effectLst/>
              </a:rPr>
              <a:t>.</a:t>
            </a:r>
            <a:r>
              <a:rPr lang="en-US" baseline="0" dirty="0" smtClean="0">
                <a:effectLst/>
              </a:rPr>
              <a:t> </a:t>
            </a:r>
            <a:r>
              <a:rPr lang="en-US" sz="1200" dirty="0" smtClean="0">
                <a:solidFill>
                  <a:srgbClr val="333333"/>
                </a:solidFill>
                <a:latin typeface="Helvetica Neue"/>
              </a:rPr>
              <a:t>42% of the time that level appeared.  </a:t>
            </a:r>
            <a:r>
              <a:rPr lang="en-US" sz="1200" b="1" dirty="0" err="1" smtClean="0">
                <a:solidFill>
                  <a:srgbClr val="333333"/>
                </a:solidFill>
                <a:latin typeface="Helvetica Neue"/>
              </a:rPr>
              <a:t>X_catP</a:t>
            </a:r>
            <a:r>
              <a:rPr lang="en-US" sz="1200" dirty="0" smtClean="0">
                <a:solidFill>
                  <a:srgbClr val="333333"/>
                </a:solidFill>
                <a:latin typeface="Helvetica Neue"/>
              </a:rPr>
              <a:t> =.42 for all level A observations.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solidFill>
                <a:srgbClr val="333333"/>
              </a:solidFill>
              <a:latin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333333"/>
                </a:solidFill>
                <a:latin typeface="Helvetica Neue"/>
              </a:rPr>
              <a:t>GO</a:t>
            </a:r>
            <a:r>
              <a:rPr lang="en-US" sz="1200" baseline="0" dirty="0" smtClean="0">
                <a:solidFill>
                  <a:srgbClr val="333333"/>
                </a:solidFill>
                <a:latin typeface="Helvetica Neue"/>
              </a:rPr>
              <a:t> BACK TO SCRIPT ~LINE60</a:t>
            </a:r>
            <a:endParaRPr lang="en-US" sz="1200" dirty="0" smtClean="0">
              <a:solidFill>
                <a:srgbClr val="333333"/>
              </a:solidFill>
              <a:latin typeface="Helvetica Neue"/>
            </a:endParaRP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1382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could drop</a:t>
            </a:r>
            <a:r>
              <a:rPr lang="en-US" baseline="0" dirty="0" smtClean="0"/>
              <a:t> yet another engineered variable but let’s continue. P =.175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62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could drop</a:t>
            </a:r>
            <a:r>
              <a:rPr lang="en-US" baseline="0" dirty="0" smtClean="0"/>
              <a:t> yet another engineered variable but let’s continue.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462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D338F2CF-F941-4458-88EA-D525D13A94C6}" type="slidenum">
              <a:rPr lang="en-US" altLang="en-US" sz="1200"/>
              <a:pPr algn="r"/>
              <a:t>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081153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079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the predict warning about rank deficient matrices:</a:t>
            </a:r>
          </a:p>
          <a:p>
            <a:r>
              <a:rPr lang="en-US" dirty="0" smtClean="0"/>
              <a:t>Rank of the matrix</a:t>
            </a:r>
            <a:r>
              <a:rPr lang="en-US" baseline="0" dirty="0" smtClean="0"/>
              <a:t> is reduced since it throws out multi-collinear variables.  Often can be safely ignored.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3158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does this answer a Y/N</a:t>
            </a:r>
            <a:r>
              <a:rPr lang="en-US" baseline="0" dirty="0" smtClean="0"/>
              <a:t> question?</a:t>
            </a:r>
          </a:p>
          <a:p>
            <a:r>
              <a:rPr lang="en-US" baseline="0" dirty="0" smtClean="0"/>
              <a:t>Can anyone recognize a problem applying regression to a binary classification?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685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E20BB20-B012-43D1-9405-CFC2D3949679}" type="slidenum">
              <a:rPr lang="en-US" altLang="en-US">
                <a:latin typeface="Calibri" panose="020F0502020204030204" pitchFamily="34" charset="0"/>
              </a:rPr>
              <a:pPr eaLnBrk="1" hangingPunct="1"/>
              <a:t>76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4654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31975CC-E332-43B8-8DCA-DDD4F6FC02B1}" type="slidenum">
              <a:rPr lang="en-US" altLang="en-US">
                <a:latin typeface="Calibri" panose="020F0502020204030204" pitchFamily="34" charset="0"/>
              </a:rPr>
              <a:pPr eaLnBrk="1" hangingPunct="1"/>
              <a:t>77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6935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FC5B10B-B67A-4071-8F07-74D75E8F5F4A}" type="slidenum">
              <a:rPr lang="en-US" altLang="en-US">
                <a:latin typeface="Calibri" panose="020F0502020204030204" pitchFamily="34" charset="0"/>
              </a:rPr>
              <a:pPr eaLnBrk="1" hangingPunct="1"/>
              <a:t>80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495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 you want to “spend”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8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 you want to “spend”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08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 you want to “spend” data</a:t>
            </a:r>
          </a:p>
          <a:p>
            <a:r>
              <a:rPr lang="en-US" dirty="0" smtClean="0"/>
              <a:t>For large</a:t>
            </a:r>
            <a:r>
              <a:rPr lang="en-US" baseline="0" dirty="0" smtClean="0"/>
              <a:t> data – production, 10% improvement = $500M; 10% overfitting = $-500m</a:t>
            </a:r>
          </a:p>
          <a:p>
            <a:r>
              <a:rPr lang="en-US" baseline="0" dirty="0" smtClean="0"/>
              <a:t>Additional layer of </a:t>
            </a:r>
            <a:r>
              <a:rPr lang="en-US" baseline="0" dirty="0" err="1" smtClean="0"/>
              <a:t>partitionoing</a:t>
            </a:r>
            <a:r>
              <a:rPr lang="en-US" baseline="0" dirty="0" smtClean="0"/>
              <a:t> CV discussed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94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6C90C366-52D6-4EF7-AF20-EF2D72A63B49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0191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did carat to diamond prices</a:t>
            </a:r>
          </a:p>
          <a:p>
            <a:r>
              <a:rPr lang="en-US" dirty="0" smtClean="0"/>
              <a:t>Now let’s add more than 1 input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56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should we expect the</a:t>
            </a:r>
            <a:r>
              <a:rPr lang="en-US" baseline="0" dirty="0" smtClean="0"/>
              <a:t> beta signs to be?  </a:t>
            </a:r>
            <a:r>
              <a:rPr lang="en-US" baseline="0" dirty="0" err="1" smtClean="0"/>
              <a:t>Whats</a:t>
            </a:r>
            <a:r>
              <a:rPr lang="en-US" baseline="0" dirty="0" smtClean="0"/>
              <a:t> the relationship the information has with ice cream sales?</a:t>
            </a:r>
          </a:p>
          <a:p>
            <a:r>
              <a:rPr lang="en-US" baseline="0" dirty="0" smtClean="0"/>
              <a:t>Temp goes up? Sales go up.  Temp goes down? Sales go down.  Positive relationship</a:t>
            </a:r>
          </a:p>
          <a:p>
            <a:r>
              <a:rPr lang="en-US" baseline="0" dirty="0" smtClean="0"/>
              <a:t>Price goes up?  Sales go down.  Price goes down?  Sales go up.  Negative relationship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23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this a good model?</a:t>
            </a:r>
          </a:p>
          <a:p>
            <a:r>
              <a:rPr lang="en-US" dirty="0" smtClean="0"/>
              <a:t>18 + -18 cancel each other 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9AA13-E3FC-4BB6-B68D-5F0F5803D71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69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10/1/2018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29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41638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080030"/>
            <a:ext cx="7886700" cy="51206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A29D-D431-42FE-B7B6-AAE4454C77D3}" type="datetime1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 CSCI S-96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54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1209821"/>
            <a:ext cx="1971675" cy="496714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223889"/>
            <a:ext cx="5800725" cy="4953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D8A1E-EA8F-46C1-B891-AE0C00D9C314}" type="datetime1">
              <a:rPr lang="en-US" smtClean="0"/>
              <a:t>10/1/2018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325682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1347"/>
            <a:ext cx="7886700" cy="51206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3EFC8-4232-4598-94F6-94C0EBAFC469}" type="datetime1">
              <a:rPr lang="en-US" smtClean="0"/>
              <a:t>10/1/2018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43689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61074-1C18-4AE7-957D-F18524378C85}" type="datetime1">
              <a:rPr lang="en-US" smtClean="0"/>
              <a:t>10/1/2018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20914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2583"/>
            <a:ext cx="3886200" cy="4969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E256C-8D9A-4404-B47D-41A1AE514425}" type="datetime1">
              <a:rPr lang="en-US" smtClean="0"/>
              <a:t>10/1/2018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7903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32519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6431"/>
            <a:ext cx="3868340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32519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56431"/>
            <a:ext cx="3887391" cy="4205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2154-9035-4012-8189-BAAB61C5A5EE}" type="datetime1">
              <a:rPr lang="en-US" smtClean="0"/>
              <a:t>10/1/2018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Kwartler CSCI S-96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50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4285218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10/1/2018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224133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083212"/>
            <a:ext cx="4629150" cy="507843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097279"/>
            <a:ext cx="2949178" cy="506436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2EED6-FC16-45B9-B8C4-2BC5DBA88325}" type="datetime1">
              <a:rPr lang="en-US" smtClean="0"/>
              <a:t>10/1/2018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358623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139483"/>
            <a:ext cx="4629150" cy="50221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181685"/>
            <a:ext cx="2949178" cy="497996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9512B-4F1D-43D7-8819-2F53FEF69650}" type="datetime1">
              <a:rPr lang="en-US" smtClean="0"/>
              <a:t>10/1/2018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Image result for harvard logo transparen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6248400"/>
            <a:ext cx="18288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</p:spTree>
    <p:extLst>
      <p:ext uri="{BB962C8B-B14F-4D97-AF65-F5344CB8AC3E}">
        <p14:creationId xmlns:p14="http://schemas.microsoft.com/office/powerpoint/2010/main" val="195424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08176"/>
            <a:ext cx="7886700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37B94-E2BF-44DC-ADC5-B05FC9934E9D}" type="datetime1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Kwartler CSCI S-96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90FF7-652B-4475-AEAB-8B1A5D23AE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88388" y="1026944"/>
            <a:ext cx="8567225" cy="0"/>
          </a:xfrm>
          <a:prstGeom prst="line">
            <a:avLst/>
          </a:prstGeom>
          <a:ln>
            <a:solidFill>
              <a:srgbClr val="A51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20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5.png"/><Relationship Id="rId5" Type="http://schemas.openxmlformats.org/officeDocument/2006/relationships/image" Target="../media/image27.emf"/><Relationship Id="rId4" Type="http://schemas.openxmlformats.org/officeDocument/2006/relationships/oleObject" Target="../embeddings/oleObject1.bin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7.emf"/><Relationship Id="rId4" Type="http://schemas.openxmlformats.org/officeDocument/2006/relationships/oleObject" Target="../embeddings/oleObject2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8.emf"/><Relationship Id="rId4" Type="http://schemas.openxmlformats.org/officeDocument/2006/relationships/package" Target="../embeddings/Microsoft_Word_Document1.docx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fivethirtyeight.com/features/how-a-data-scientist-whod-never-heard-of-basketball-mastered-march-madness/" TargetMode="Externa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7A20D1-C38F-40A5-B020-EBD3D0FC11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Regression &amp; Logistic Regression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29F9E77-3FDD-40CA-82E9-3C67E139D3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909B2EE-DD66-4058-A696-AC2899069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90E-0779-4C36-915C-6F05FCD89456}" type="datetime1">
              <a:rPr lang="en-US" smtClean="0"/>
              <a:t>10/1/2018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46ACE7D-882D-448A-8D8E-544494B44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1E96655-E1DA-41A3-90E3-F63E0ECB1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810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Minimize Overfitting - Partitioning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1042980"/>
            <a:ext cx="7772400" cy="98584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itchFamily="18" charset="2"/>
              <a:buNone/>
            </a:pPr>
            <a:r>
              <a:rPr lang="en-US" sz="1800" dirty="0" smtClean="0"/>
              <a:t>Divide data into training portion , validation &amp; test portions</a:t>
            </a:r>
          </a:p>
          <a:p>
            <a:pPr>
              <a:buFont typeface="Wingdings 2" pitchFamily="18" charset="2"/>
              <a:buNone/>
            </a:pPr>
            <a:r>
              <a:rPr lang="en-US" sz="1800" dirty="0" smtClean="0"/>
              <a:t>Tune a model and/or compare models with the a </a:t>
            </a:r>
            <a:r>
              <a:rPr lang="en-US" sz="1800" dirty="0" smtClean="0"/>
              <a:t>validation </a:t>
            </a:r>
            <a:r>
              <a:rPr lang="en-US" sz="1800" dirty="0" smtClean="0"/>
              <a:t>portion</a:t>
            </a:r>
          </a:p>
          <a:p>
            <a:pPr>
              <a:buFont typeface="Wingdings 2" pitchFamily="18" charset="2"/>
              <a:buNone/>
            </a:pPr>
            <a:r>
              <a:rPr lang="en-US" sz="1800" dirty="0" smtClean="0"/>
              <a:t>The “true” way a model will behave when launched on new data.</a:t>
            </a:r>
            <a:endParaRPr lang="en-US" sz="1800" dirty="0" smtClean="0"/>
          </a:p>
          <a:p>
            <a:pPr>
              <a:buFont typeface="Wingdings 2" pitchFamily="18" charset="2"/>
              <a:buNone/>
            </a:pPr>
            <a:endParaRPr lang="en-US" sz="1800" dirty="0" smtClean="0"/>
          </a:p>
          <a:p>
            <a:pPr>
              <a:buFont typeface="Wingdings 2" pitchFamily="18" charset="2"/>
              <a:buNone/>
            </a:pPr>
            <a:endParaRPr lang="en-US" sz="1800" b="1" dirty="0" smtClean="0"/>
          </a:p>
          <a:p>
            <a:pPr>
              <a:buFont typeface="Wingdings 2" pitchFamily="18" charset="2"/>
              <a:buNone/>
            </a:pPr>
            <a:endParaRPr lang="en-US" sz="1800" dirty="0"/>
          </a:p>
        </p:txBody>
      </p:sp>
      <p:grpSp>
        <p:nvGrpSpPr>
          <p:cNvPr id="7" name="Group 6"/>
          <p:cNvGrpSpPr/>
          <p:nvPr/>
        </p:nvGrpSpPr>
        <p:grpSpPr>
          <a:xfrm>
            <a:off x="2288381" y="1838325"/>
            <a:ext cx="4567238" cy="4491048"/>
            <a:chOff x="2293158" y="1838325"/>
            <a:chExt cx="4567238" cy="4491048"/>
          </a:xfrm>
        </p:grpSpPr>
        <p:sp>
          <p:nvSpPr>
            <p:cNvPr id="8" name="Flowchart: Magnetic Disk 7"/>
            <p:cNvSpPr/>
            <p:nvPr/>
          </p:nvSpPr>
          <p:spPr>
            <a:xfrm>
              <a:off x="2293158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2293158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owchart: Magnetic Disk 9"/>
            <p:cNvSpPr/>
            <p:nvPr/>
          </p:nvSpPr>
          <p:spPr>
            <a:xfrm>
              <a:off x="2293158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Magnetic Disk 10"/>
            <p:cNvSpPr/>
            <p:nvPr/>
          </p:nvSpPr>
          <p:spPr>
            <a:xfrm>
              <a:off x="2293158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Magnetic Disk 11"/>
            <p:cNvSpPr/>
            <p:nvPr/>
          </p:nvSpPr>
          <p:spPr>
            <a:xfrm>
              <a:off x="2293158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Magnetic Disk 12"/>
            <p:cNvSpPr/>
            <p:nvPr/>
          </p:nvSpPr>
          <p:spPr>
            <a:xfrm>
              <a:off x="2293158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2293158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2293158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2293158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Magnetic Disk 16"/>
            <p:cNvSpPr/>
            <p:nvPr/>
          </p:nvSpPr>
          <p:spPr>
            <a:xfrm>
              <a:off x="2293158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71801" y="4043363"/>
              <a:ext cx="912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All Data</a:t>
              </a:r>
              <a:endParaRPr lang="en-US" dirty="0"/>
            </a:p>
          </p:txBody>
        </p:sp>
        <p:sp>
          <p:nvSpPr>
            <p:cNvPr id="19" name="Isosceles Triangle 18"/>
            <p:cNvSpPr/>
            <p:nvPr/>
          </p:nvSpPr>
          <p:spPr>
            <a:xfrm rot="5400000">
              <a:off x="3014677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4860146" y="5657860"/>
              <a:ext cx="2000250" cy="609601"/>
            </a:xfrm>
            <a:prstGeom prst="flowChartMagneticDisk">
              <a:avLst/>
            </a:prstGeom>
            <a:solidFill>
              <a:schemeClr val="accent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4860146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4860146" y="4809076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lowchart: Magnetic Disk 22"/>
            <p:cNvSpPr/>
            <p:nvPr/>
          </p:nvSpPr>
          <p:spPr>
            <a:xfrm>
              <a:off x="4860146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Magnetic Disk 23"/>
            <p:cNvSpPr/>
            <p:nvPr/>
          </p:nvSpPr>
          <p:spPr>
            <a:xfrm>
              <a:off x="4860146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Magnetic Disk 24"/>
            <p:cNvSpPr/>
            <p:nvPr/>
          </p:nvSpPr>
          <p:spPr>
            <a:xfrm>
              <a:off x="4860146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Magnetic Disk 25"/>
            <p:cNvSpPr/>
            <p:nvPr/>
          </p:nvSpPr>
          <p:spPr>
            <a:xfrm>
              <a:off x="4860146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Magnetic Disk 26"/>
            <p:cNvSpPr/>
            <p:nvPr/>
          </p:nvSpPr>
          <p:spPr>
            <a:xfrm>
              <a:off x="4860146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Magnetic Disk 27"/>
            <p:cNvSpPr/>
            <p:nvPr/>
          </p:nvSpPr>
          <p:spPr>
            <a:xfrm>
              <a:off x="4860146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lowchart: Magnetic Disk 28"/>
            <p:cNvSpPr/>
            <p:nvPr/>
          </p:nvSpPr>
          <p:spPr>
            <a:xfrm>
              <a:off x="4860146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38751" y="3895726"/>
              <a:ext cx="1468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Training Data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19739" y="5919001"/>
              <a:ext cx="1044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Test Data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5351230" y="5157001"/>
            <a:ext cx="1123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Validation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 Data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48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lowchart: Magnetic Disk 27"/>
          <p:cNvSpPr/>
          <p:nvPr/>
        </p:nvSpPr>
        <p:spPr>
          <a:xfrm>
            <a:off x="4852409" y="2262718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lowchart: Magnetic Disk 28"/>
          <p:cNvSpPr/>
          <p:nvPr/>
        </p:nvSpPr>
        <p:spPr>
          <a:xfrm>
            <a:off x="4852409" y="1838325"/>
            <a:ext cx="2000250" cy="609601"/>
          </a:xfrm>
          <a:prstGeom prst="flowChartMagneticDisk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792244" y="1853569"/>
            <a:ext cx="2120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Feature Engineering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Data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122175" y="6356351"/>
            <a:ext cx="857250" cy="365125"/>
          </a:xfrm>
        </p:spPr>
        <p:txBody>
          <a:bodyPr/>
          <a:lstStyle/>
          <a:p>
            <a:fld id="{37290FF7-652B-4475-AEAB-8B1A5D23AE09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4691" y="1114421"/>
            <a:ext cx="8894618" cy="59800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 2" pitchFamily="18" charset="2"/>
              <a:buNone/>
            </a:pPr>
            <a:r>
              <a:rPr lang="en-US" dirty="0" smtClean="0"/>
              <a:t>If you have enough data and the </a:t>
            </a:r>
            <a:r>
              <a:rPr lang="en-US" dirty="0" smtClean="0"/>
              <a:t>model impact </a:t>
            </a:r>
            <a:r>
              <a:rPr lang="en-US" dirty="0" smtClean="0"/>
              <a:t>is large, this is a good partitioning schema </a:t>
            </a:r>
          </a:p>
          <a:p>
            <a:pPr algn="ctr">
              <a:buFont typeface="Wingdings 2" pitchFamily="18" charset="2"/>
              <a:buNone/>
            </a:pPr>
            <a:r>
              <a:rPr lang="en-US" sz="1700" i="1" dirty="0" smtClean="0"/>
              <a:t>However, this much effort is seldom undertaken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Flowchart: Magnetic Disk 7"/>
          <p:cNvSpPr/>
          <p:nvPr/>
        </p:nvSpPr>
        <p:spPr>
          <a:xfrm>
            <a:off x="2288381" y="5719772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owchart: Magnetic Disk 8"/>
          <p:cNvSpPr/>
          <p:nvPr/>
        </p:nvSpPr>
        <p:spPr>
          <a:xfrm>
            <a:off x="2288381" y="5295381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Magnetic Disk 9"/>
          <p:cNvSpPr/>
          <p:nvPr/>
        </p:nvSpPr>
        <p:spPr>
          <a:xfrm>
            <a:off x="2288381" y="4870988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Magnetic Disk 10"/>
          <p:cNvSpPr/>
          <p:nvPr/>
        </p:nvSpPr>
        <p:spPr>
          <a:xfrm>
            <a:off x="2288381" y="4446595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lowchart: Magnetic Disk 11"/>
          <p:cNvSpPr/>
          <p:nvPr/>
        </p:nvSpPr>
        <p:spPr>
          <a:xfrm>
            <a:off x="2288381" y="4022202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Magnetic Disk 12"/>
          <p:cNvSpPr/>
          <p:nvPr/>
        </p:nvSpPr>
        <p:spPr>
          <a:xfrm>
            <a:off x="2288381" y="3597809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Magnetic Disk 13"/>
          <p:cNvSpPr/>
          <p:nvPr/>
        </p:nvSpPr>
        <p:spPr>
          <a:xfrm>
            <a:off x="2288381" y="3173416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Magnetic Disk 14"/>
          <p:cNvSpPr/>
          <p:nvPr/>
        </p:nvSpPr>
        <p:spPr>
          <a:xfrm>
            <a:off x="2288381" y="2749023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lowchart: Magnetic Disk 15"/>
          <p:cNvSpPr/>
          <p:nvPr/>
        </p:nvSpPr>
        <p:spPr>
          <a:xfrm>
            <a:off x="2288381" y="2324630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Magnetic Disk 16"/>
          <p:cNvSpPr/>
          <p:nvPr/>
        </p:nvSpPr>
        <p:spPr>
          <a:xfrm>
            <a:off x="2288381" y="1900237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867024" y="4043363"/>
            <a:ext cx="91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 Data</a:t>
            </a:r>
            <a:endParaRPr lang="en-US" dirty="0"/>
          </a:p>
        </p:txBody>
      </p:sp>
      <p:sp>
        <p:nvSpPr>
          <p:cNvPr id="19" name="Isosceles Triangle 18"/>
          <p:cNvSpPr/>
          <p:nvPr/>
        </p:nvSpPr>
        <p:spPr>
          <a:xfrm rot="5400000">
            <a:off x="3009900" y="4071937"/>
            <a:ext cx="3186112" cy="300038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Magnetic Disk 19"/>
          <p:cNvSpPr/>
          <p:nvPr/>
        </p:nvSpPr>
        <p:spPr>
          <a:xfrm>
            <a:off x="4852409" y="5657860"/>
            <a:ext cx="2000250" cy="609601"/>
          </a:xfrm>
          <a:prstGeom prst="flowChartMagneticDisk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lowchart: Magnetic Disk 20"/>
          <p:cNvSpPr/>
          <p:nvPr/>
        </p:nvSpPr>
        <p:spPr>
          <a:xfrm>
            <a:off x="4852409" y="5233469"/>
            <a:ext cx="2000250" cy="609601"/>
          </a:xfrm>
          <a:prstGeom prst="flowChartMagneticDisk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lowchart: Magnetic Disk 21"/>
          <p:cNvSpPr/>
          <p:nvPr/>
        </p:nvSpPr>
        <p:spPr>
          <a:xfrm>
            <a:off x="4852409" y="4809076"/>
            <a:ext cx="2000250" cy="609601"/>
          </a:xfrm>
          <a:prstGeom prst="flowChartMagneticDisk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lowchart: Magnetic Disk 22"/>
          <p:cNvSpPr/>
          <p:nvPr/>
        </p:nvSpPr>
        <p:spPr>
          <a:xfrm>
            <a:off x="4852409" y="4384683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lowchart: Magnetic Disk 23"/>
          <p:cNvSpPr/>
          <p:nvPr/>
        </p:nvSpPr>
        <p:spPr>
          <a:xfrm>
            <a:off x="4852409" y="3960290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lowchart: Magnetic Disk 24"/>
          <p:cNvSpPr/>
          <p:nvPr/>
        </p:nvSpPr>
        <p:spPr>
          <a:xfrm>
            <a:off x="4852409" y="3535897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lowchart: Magnetic Disk 25"/>
          <p:cNvSpPr/>
          <p:nvPr/>
        </p:nvSpPr>
        <p:spPr>
          <a:xfrm>
            <a:off x="4852409" y="3111504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lowchart: Magnetic Disk 26"/>
          <p:cNvSpPr/>
          <p:nvPr/>
        </p:nvSpPr>
        <p:spPr>
          <a:xfrm>
            <a:off x="4852409" y="2687111"/>
            <a:ext cx="2000250" cy="609601"/>
          </a:xfrm>
          <a:prstGeom prst="flowChartMagneticDisk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118167" y="3895726"/>
            <a:ext cx="1468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 Data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330179" y="5919001"/>
            <a:ext cx="104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Test Data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46384" y="5273379"/>
            <a:ext cx="161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Validation Data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457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Glass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6" name="Next Glass Wine &amp; Beer Ap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5964" y="1394980"/>
            <a:ext cx="7232073" cy="40680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32525" y="5503026"/>
            <a:ext cx="6944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Next Glass is not out of business but leveraged chemistry &amp; modeling for it’s business model.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55851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Practice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409706" y="2812630"/>
            <a:ext cx="2283619" cy="2245524"/>
            <a:chOff x="2293158" y="1838325"/>
            <a:chExt cx="4567238" cy="4491048"/>
          </a:xfrm>
        </p:grpSpPr>
        <p:sp>
          <p:nvSpPr>
            <p:cNvPr id="7" name="Flowchart: Magnetic Disk 6"/>
            <p:cNvSpPr/>
            <p:nvPr/>
          </p:nvSpPr>
          <p:spPr>
            <a:xfrm>
              <a:off x="2293158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lowchart: Magnetic Disk 7"/>
            <p:cNvSpPr/>
            <p:nvPr/>
          </p:nvSpPr>
          <p:spPr>
            <a:xfrm>
              <a:off x="2293158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2293158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owchart: Magnetic Disk 9"/>
            <p:cNvSpPr/>
            <p:nvPr/>
          </p:nvSpPr>
          <p:spPr>
            <a:xfrm>
              <a:off x="2293158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Magnetic Disk 10"/>
            <p:cNvSpPr/>
            <p:nvPr/>
          </p:nvSpPr>
          <p:spPr>
            <a:xfrm>
              <a:off x="2293158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Magnetic Disk 11"/>
            <p:cNvSpPr/>
            <p:nvPr/>
          </p:nvSpPr>
          <p:spPr>
            <a:xfrm>
              <a:off x="2293158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Magnetic Disk 12"/>
            <p:cNvSpPr/>
            <p:nvPr/>
          </p:nvSpPr>
          <p:spPr>
            <a:xfrm>
              <a:off x="2293158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2293158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2293158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2293158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Isosceles Triangle 17"/>
            <p:cNvSpPr/>
            <p:nvPr/>
          </p:nvSpPr>
          <p:spPr>
            <a:xfrm rot="5400000">
              <a:off x="3014677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Magnetic Disk 18"/>
            <p:cNvSpPr/>
            <p:nvPr/>
          </p:nvSpPr>
          <p:spPr>
            <a:xfrm>
              <a:off x="4860146" y="5657860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4860146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4860146" y="480907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4860146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lowchart: Magnetic Disk 22"/>
            <p:cNvSpPr/>
            <p:nvPr/>
          </p:nvSpPr>
          <p:spPr>
            <a:xfrm>
              <a:off x="4860146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Magnetic Disk 23"/>
            <p:cNvSpPr/>
            <p:nvPr/>
          </p:nvSpPr>
          <p:spPr>
            <a:xfrm>
              <a:off x="4860146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Magnetic Disk 24"/>
            <p:cNvSpPr/>
            <p:nvPr/>
          </p:nvSpPr>
          <p:spPr>
            <a:xfrm>
              <a:off x="4860146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Magnetic Disk 25"/>
            <p:cNvSpPr/>
            <p:nvPr/>
          </p:nvSpPr>
          <p:spPr>
            <a:xfrm>
              <a:off x="4860146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Magnetic Disk 26"/>
            <p:cNvSpPr/>
            <p:nvPr/>
          </p:nvSpPr>
          <p:spPr>
            <a:xfrm>
              <a:off x="4860146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Magnetic Disk 27"/>
            <p:cNvSpPr/>
            <p:nvPr/>
          </p:nvSpPr>
          <p:spPr>
            <a:xfrm>
              <a:off x="4860146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" name="Group 80"/>
          <p:cNvGrpSpPr>
            <a:grpSpLocks noChangeAspect="1"/>
          </p:cNvGrpSpPr>
          <p:nvPr/>
        </p:nvGrpSpPr>
        <p:grpSpPr>
          <a:xfrm>
            <a:off x="6029109" y="2795543"/>
            <a:ext cx="2316871" cy="2279699"/>
            <a:chOff x="2288381" y="1838325"/>
            <a:chExt cx="4564278" cy="4491048"/>
          </a:xfrm>
        </p:grpSpPr>
        <p:sp>
          <p:nvSpPr>
            <p:cNvPr id="55" name="Flowchart: Magnetic Disk 54"/>
            <p:cNvSpPr>
              <a:spLocks noChangeAspect="1"/>
            </p:cNvSpPr>
            <p:nvPr/>
          </p:nvSpPr>
          <p:spPr>
            <a:xfrm>
              <a:off x="2288381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Flowchart: Magnetic Disk 55"/>
            <p:cNvSpPr>
              <a:spLocks noChangeAspect="1"/>
            </p:cNvSpPr>
            <p:nvPr/>
          </p:nvSpPr>
          <p:spPr>
            <a:xfrm>
              <a:off x="2288381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lowchart: Magnetic Disk 56"/>
            <p:cNvSpPr>
              <a:spLocks noChangeAspect="1"/>
            </p:cNvSpPr>
            <p:nvPr/>
          </p:nvSpPr>
          <p:spPr>
            <a:xfrm>
              <a:off x="2288381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Flowchart: Magnetic Disk 57"/>
            <p:cNvSpPr>
              <a:spLocks noChangeAspect="1"/>
            </p:cNvSpPr>
            <p:nvPr/>
          </p:nvSpPr>
          <p:spPr>
            <a:xfrm>
              <a:off x="2288381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Flowchart: Magnetic Disk 58"/>
            <p:cNvSpPr>
              <a:spLocks noChangeAspect="1"/>
            </p:cNvSpPr>
            <p:nvPr/>
          </p:nvSpPr>
          <p:spPr>
            <a:xfrm>
              <a:off x="2288381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Flowchart: Magnetic Disk 59"/>
            <p:cNvSpPr>
              <a:spLocks noChangeAspect="1"/>
            </p:cNvSpPr>
            <p:nvPr/>
          </p:nvSpPr>
          <p:spPr>
            <a:xfrm>
              <a:off x="2288381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Flowchart: Magnetic Disk 60"/>
            <p:cNvSpPr>
              <a:spLocks noChangeAspect="1"/>
            </p:cNvSpPr>
            <p:nvPr/>
          </p:nvSpPr>
          <p:spPr>
            <a:xfrm>
              <a:off x="2288381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lowchart: Magnetic Disk 61"/>
            <p:cNvSpPr>
              <a:spLocks noChangeAspect="1"/>
            </p:cNvSpPr>
            <p:nvPr/>
          </p:nvSpPr>
          <p:spPr>
            <a:xfrm>
              <a:off x="2288381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Flowchart: Magnetic Disk 62"/>
            <p:cNvSpPr>
              <a:spLocks noChangeAspect="1"/>
            </p:cNvSpPr>
            <p:nvPr/>
          </p:nvSpPr>
          <p:spPr>
            <a:xfrm>
              <a:off x="2288381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Flowchart: Magnetic Disk 63"/>
            <p:cNvSpPr>
              <a:spLocks noChangeAspect="1"/>
            </p:cNvSpPr>
            <p:nvPr/>
          </p:nvSpPr>
          <p:spPr>
            <a:xfrm>
              <a:off x="2288381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Isosceles Triangle 65"/>
            <p:cNvSpPr>
              <a:spLocks noChangeAspect="1"/>
            </p:cNvSpPr>
            <p:nvPr/>
          </p:nvSpPr>
          <p:spPr>
            <a:xfrm rot="5400000">
              <a:off x="3009900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Magnetic Disk 66"/>
            <p:cNvSpPr>
              <a:spLocks noChangeAspect="1"/>
            </p:cNvSpPr>
            <p:nvPr/>
          </p:nvSpPr>
          <p:spPr>
            <a:xfrm>
              <a:off x="4852409" y="5657860"/>
              <a:ext cx="2000250" cy="609601"/>
            </a:xfrm>
            <a:prstGeom prst="flowChartMagneticDisk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Flowchart: Magnetic Disk 67"/>
            <p:cNvSpPr>
              <a:spLocks noChangeAspect="1"/>
            </p:cNvSpPr>
            <p:nvPr/>
          </p:nvSpPr>
          <p:spPr>
            <a:xfrm>
              <a:off x="4852409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Flowchart: Magnetic Disk 68"/>
            <p:cNvSpPr>
              <a:spLocks noChangeAspect="1"/>
            </p:cNvSpPr>
            <p:nvPr/>
          </p:nvSpPr>
          <p:spPr>
            <a:xfrm>
              <a:off x="4852409" y="4809076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Flowchart: Magnetic Disk 69"/>
            <p:cNvSpPr>
              <a:spLocks noChangeAspect="1"/>
            </p:cNvSpPr>
            <p:nvPr/>
          </p:nvSpPr>
          <p:spPr>
            <a:xfrm>
              <a:off x="4852409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Flowchart: Magnetic Disk 70"/>
            <p:cNvSpPr>
              <a:spLocks noChangeAspect="1"/>
            </p:cNvSpPr>
            <p:nvPr/>
          </p:nvSpPr>
          <p:spPr>
            <a:xfrm>
              <a:off x="4852409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Flowchart: Magnetic Disk 71"/>
            <p:cNvSpPr>
              <a:spLocks noChangeAspect="1"/>
            </p:cNvSpPr>
            <p:nvPr/>
          </p:nvSpPr>
          <p:spPr>
            <a:xfrm>
              <a:off x="4852409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Flowchart: Magnetic Disk 72"/>
            <p:cNvSpPr>
              <a:spLocks noChangeAspect="1"/>
            </p:cNvSpPr>
            <p:nvPr/>
          </p:nvSpPr>
          <p:spPr>
            <a:xfrm>
              <a:off x="4852409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lowchart: Magnetic Disk 73"/>
            <p:cNvSpPr>
              <a:spLocks noChangeAspect="1"/>
            </p:cNvSpPr>
            <p:nvPr/>
          </p:nvSpPr>
          <p:spPr>
            <a:xfrm>
              <a:off x="4852409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Flowchart: Magnetic Disk 78"/>
            <p:cNvSpPr>
              <a:spLocks noChangeAspect="1"/>
            </p:cNvSpPr>
            <p:nvPr/>
          </p:nvSpPr>
          <p:spPr>
            <a:xfrm>
              <a:off x="4852409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Flowchart: Magnetic Disk 79"/>
            <p:cNvSpPr>
              <a:spLocks noChangeAspect="1"/>
            </p:cNvSpPr>
            <p:nvPr/>
          </p:nvSpPr>
          <p:spPr>
            <a:xfrm>
              <a:off x="4852409" y="1838325"/>
              <a:ext cx="2000250" cy="609601"/>
            </a:xfrm>
            <a:prstGeom prst="flowChartMagneticDisk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2" name="Group 81"/>
          <p:cNvGrpSpPr>
            <a:grpSpLocks noChangeAspect="1"/>
          </p:cNvGrpSpPr>
          <p:nvPr/>
        </p:nvGrpSpPr>
        <p:grpSpPr>
          <a:xfrm>
            <a:off x="3339619" y="2795543"/>
            <a:ext cx="2316871" cy="2279699"/>
            <a:chOff x="2288381" y="1838325"/>
            <a:chExt cx="4564278" cy="4491048"/>
          </a:xfrm>
        </p:grpSpPr>
        <p:sp>
          <p:nvSpPr>
            <p:cNvPr id="83" name="Flowchart: Magnetic Disk 82"/>
            <p:cNvSpPr>
              <a:spLocks noChangeAspect="1"/>
            </p:cNvSpPr>
            <p:nvPr/>
          </p:nvSpPr>
          <p:spPr>
            <a:xfrm>
              <a:off x="2288381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Flowchart: Magnetic Disk 83"/>
            <p:cNvSpPr>
              <a:spLocks noChangeAspect="1"/>
            </p:cNvSpPr>
            <p:nvPr/>
          </p:nvSpPr>
          <p:spPr>
            <a:xfrm>
              <a:off x="2288381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Flowchart: Magnetic Disk 84"/>
            <p:cNvSpPr>
              <a:spLocks noChangeAspect="1"/>
            </p:cNvSpPr>
            <p:nvPr/>
          </p:nvSpPr>
          <p:spPr>
            <a:xfrm>
              <a:off x="2288381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Flowchart: Magnetic Disk 85"/>
            <p:cNvSpPr>
              <a:spLocks noChangeAspect="1"/>
            </p:cNvSpPr>
            <p:nvPr/>
          </p:nvSpPr>
          <p:spPr>
            <a:xfrm>
              <a:off x="2288381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Flowchart: Magnetic Disk 86"/>
            <p:cNvSpPr>
              <a:spLocks noChangeAspect="1"/>
            </p:cNvSpPr>
            <p:nvPr/>
          </p:nvSpPr>
          <p:spPr>
            <a:xfrm>
              <a:off x="2288381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Flowchart: Magnetic Disk 87"/>
            <p:cNvSpPr>
              <a:spLocks noChangeAspect="1"/>
            </p:cNvSpPr>
            <p:nvPr/>
          </p:nvSpPr>
          <p:spPr>
            <a:xfrm>
              <a:off x="2288381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Flowchart: Magnetic Disk 88"/>
            <p:cNvSpPr>
              <a:spLocks noChangeAspect="1"/>
            </p:cNvSpPr>
            <p:nvPr/>
          </p:nvSpPr>
          <p:spPr>
            <a:xfrm>
              <a:off x="2288381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Flowchart: Magnetic Disk 89"/>
            <p:cNvSpPr>
              <a:spLocks noChangeAspect="1"/>
            </p:cNvSpPr>
            <p:nvPr/>
          </p:nvSpPr>
          <p:spPr>
            <a:xfrm>
              <a:off x="2288381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Flowchart: Magnetic Disk 90"/>
            <p:cNvSpPr>
              <a:spLocks noChangeAspect="1"/>
            </p:cNvSpPr>
            <p:nvPr/>
          </p:nvSpPr>
          <p:spPr>
            <a:xfrm>
              <a:off x="2288381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lowchart: Magnetic Disk 91"/>
            <p:cNvSpPr>
              <a:spLocks noChangeAspect="1"/>
            </p:cNvSpPr>
            <p:nvPr/>
          </p:nvSpPr>
          <p:spPr>
            <a:xfrm>
              <a:off x="2288381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Isosceles Triangle 92"/>
            <p:cNvSpPr>
              <a:spLocks noChangeAspect="1"/>
            </p:cNvSpPr>
            <p:nvPr/>
          </p:nvSpPr>
          <p:spPr>
            <a:xfrm rot="5400000">
              <a:off x="3009900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lowchart: Magnetic Disk 93"/>
            <p:cNvSpPr>
              <a:spLocks noChangeAspect="1"/>
            </p:cNvSpPr>
            <p:nvPr/>
          </p:nvSpPr>
          <p:spPr>
            <a:xfrm>
              <a:off x="4852409" y="5657860"/>
              <a:ext cx="2000250" cy="609601"/>
            </a:xfrm>
            <a:prstGeom prst="flowChartMagneticDisk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Flowchart: Magnetic Disk 94"/>
            <p:cNvSpPr>
              <a:spLocks noChangeAspect="1"/>
            </p:cNvSpPr>
            <p:nvPr/>
          </p:nvSpPr>
          <p:spPr>
            <a:xfrm>
              <a:off x="4852409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Flowchart: Magnetic Disk 95"/>
            <p:cNvSpPr>
              <a:spLocks noChangeAspect="1"/>
            </p:cNvSpPr>
            <p:nvPr/>
          </p:nvSpPr>
          <p:spPr>
            <a:xfrm>
              <a:off x="4852409" y="4809076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Flowchart: Magnetic Disk 96"/>
            <p:cNvSpPr>
              <a:spLocks noChangeAspect="1"/>
            </p:cNvSpPr>
            <p:nvPr/>
          </p:nvSpPr>
          <p:spPr>
            <a:xfrm>
              <a:off x="4852409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Flowchart: Magnetic Disk 97"/>
            <p:cNvSpPr>
              <a:spLocks noChangeAspect="1"/>
            </p:cNvSpPr>
            <p:nvPr/>
          </p:nvSpPr>
          <p:spPr>
            <a:xfrm>
              <a:off x="4852409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Flowchart: Magnetic Disk 98"/>
            <p:cNvSpPr>
              <a:spLocks noChangeAspect="1"/>
            </p:cNvSpPr>
            <p:nvPr/>
          </p:nvSpPr>
          <p:spPr>
            <a:xfrm>
              <a:off x="4852409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Flowchart: Magnetic Disk 99"/>
            <p:cNvSpPr>
              <a:spLocks noChangeAspect="1"/>
            </p:cNvSpPr>
            <p:nvPr/>
          </p:nvSpPr>
          <p:spPr>
            <a:xfrm>
              <a:off x="4852409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Flowchart: Magnetic Disk 100"/>
            <p:cNvSpPr>
              <a:spLocks noChangeAspect="1"/>
            </p:cNvSpPr>
            <p:nvPr/>
          </p:nvSpPr>
          <p:spPr>
            <a:xfrm>
              <a:off x="4852409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Flowchart: Magnetic Disk 101"/>
            <p:cNvSpPr>
              <a:spLocks noChangeAspect="1"/>
            </p:cNvSpPr>
            <p:nvPr/>
          </p:nvSpPr>
          <p:spPr>
            <a:xfrm>
              <a:off x="4852409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lowchart: Magnetic Disk 102"/>
            <p:cNvSpPr>
              <a:spLocks noChangeAspect="1"/>
            </p:cNvSpPr>
            <p:nvPr/>
          </p:nvSpPr>
          <p:spPr>
            <a:xfrm>
              <a:off x="4852409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999345" y="2111384"/>
            <a:ext cx="110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Train/Test</a:t>
            </a:r>
            <a:endParaRPr 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3431576" y="2111384"/>
            <a:ext cx="213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Train/Validation/Test</a:t>
            </a:r>
            <a:endParaRPr 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6215772" y="1972885"/>
            <a:ext cx="1943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Engineering/Train/</a:t>
            </a:r>
          </a:p>
          <a:p>
            <a:pPr algn="ctr"/>
            <a:r>
              <a:rPr lang="en-US" dirty="0" smtClean="0"/>
              <a:t>Validation/Test</a:t>
            </a:r>
            <a:endParaRPr lang="en-US" dirty="0"/>
          </a:p>
        </p:txBody>
      </p:sp>
      <p:sp>
        <p:nvSpPr>
          <p:cNvPr id="107" name="Rectangle 106"/>
          <p:cNvSpPr/>
          <p:nvPr/>
        </p:nvSpPr>
        <p:spPr>
          <a:xfrm>
            <a:off x="426787" y="1265905"/>
            <a:ext cx="32191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/>
              <a:t>Open </a:t>
            </a:r>
            <a:r>
              <a:rPr lang="en-US" sz="2400" b="1" u="sng" dirty="0" err="1" smtClean="0"/>
              <a:t>B_anotherGlass.R</a:t>
            </a:r>
            <a:endParaRPr lang="en-US" sz="2400" b="1" u="sng" dirty="0"/>
          </a:p>
        </p:txBody>
      </p:sp>
    </p:spTree>
    <p:extLst>
      <p:ext uri="{BB962C8B-B14F-4D97-AF65-F5344CB8AC3E}">
        <p14:creationId xmlns:p14="http://schemas.microsoft.com/office/powerpoint/2010/main" val="402576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914400" y="16002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 smtClean="0">
                <a:latin typeface="Franklin Gothic Book" pitchFamily="34" charset="0"/>
              </a:rPr>
              <a:t>Data Mining consists of supervised methods (Classification &amp; Prediction) and unsupervised methods (Association Rules, Data Reduction, Data Exploration &amp; Visualization)</a:t>
            </a:r>
          </a:p>
          <a:p>
            <a:r>
              <a:rPr lang="en-US" altLang="en-US" sz="2400" dirty="0" smtClean="0">
                <a:latin typeface="Franklin Gothic Book" pitchFamily="34" charset="0"/>
              </a:rPr>
              <a:t>Before algorithms can be applied, data must be explored </a:t>
            </a:r>
            <a:r>
              <a:rPr lang="en-US" altLang="en-US" sz="2400" dirty="0" smtClean="0">
                <a:latin typeface="Franklin Gothic Book" pitchFamily="34" charset="0"/>
              </a:rPr>
              <a:t>then most often pre-processed (treated)</a:t>
            </a:r>
            <a:endParaRPr lang="en-US" altLang="en-US" sz="2400" dirty="0" smtClean="0">
              <a:latin typeface="Franklin Gothic Book" pitchFamily="34" charset="0"/>
            </a:endParaRPr>
          </a:p>
          <a:p>
            <a:r>
              <a:rPr lang="en-US" altLang="en-US" sz="2400" dirty="0" smtClean="0">
                <a:latin typeface="Franklin Gothic Book" pitchFamily="34" charset="0"/>
              </a:rPr>
              <a:t>To evaluate performance and to avoid overfitting, data partitioning is used</a:t>
            </a:r>
          </a:p>
          <a:p>
            <a:r>
              <a:rPr lang="en-US" altLang="en-US" sz="2400" dirty="0" smtClean="0">
                <a:latin typeface="Franklin Gothic Book" pitchFamily="34" charset="0"/>
              </a:rPr>
              <a:t>Models are fit to the training partition and assessed on the validation and test partitions</a:t>
            </a:r>
          </a:p>
          <a:p>
            <a:endParaRPr lang="en-US" altLang="en-US" dirty="0">
              <a:latin typeface="Franklin Gothic Book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4771" y="5453149"/>
            <a:ext cx="8046720" cy="5652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Today’s lesson explores partitioning and simple prediction and binary classification.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69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Regression in Action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Partitioning Data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Regression 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Logistic</a:t>
                      </a:r>
                      <a:r>
                        <a:rPr lang="en-US" sz="2000" b="0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Regression for </a:t>
                      </a:r>
                      <a:r>
                        <a:rPr lang="en-US" sz="2000" b="0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</a:t>
                      </a:r>
                      <a:endParaRPr lang="en-US" sz="20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53070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Housekeeping</a:t>
                      </a:r>
                      <a:endParaRPr lang="en-US" sz="20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10/1/2018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71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Supervised Learning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sz="quarter" idx="1"/>
          </p:nvPr>
        </p:nvSpPr>
        <p:spPr>
          <a:xfrm>
            <a:off x="838200" y="1828800"/>
            <a:ext cx="7772400" cy="4572000"/>
          </a:xfrm>
        </p:spPr>
        <p:txBody>
          <a:bodyPr/>
          <a:lstStyle/>
          <a:p>
            <a:pPr eaLnBrk="1" hangingPunct="1"/>
            <a:r>
              <a:rPr lang="en-US" altLang="en-US">
                <a:latin typeface="Franklin Gothic Book" pitchFamily="34" charset="0"/>
              </a:rPr>
              <a:t>Goal: Predict a single “target” or “outcome” variable </a:t>
            </a:r>
          </a:p>
          <a:p>
            <a:pPr eaLnBrk="1" hangingPunct="1"/>
            <a:endParaRPr lang="en-US" altLang="en-US">
              <a:latin typeface="Franklin Gothic Book" pitchFamily="34" charset="0"/>
            </a:endParaRPr>
          </a:p>
          <a:p>
            <a:pPr eaLnBrk="1" hangingPunct="1"/>
            <a:r>
              <a:rPr lang="en-US" altLang="en-US">
                <a:latin typeface="Franklin Gothic Book" pitchFamily="34" charset="0"/>
              </a:rPr>
              <a:t>Training data, where target value is known</a:t>
            </a:r>
          </a:p>
          <a:p>
            <a:pPr eaLnBrk="1" hangingPunct="1"/>
            <a:endParaRPr lang="en-US" altLang="en-US">
              <a:latin typeface="Franklin Gothic Book" pitchFamily="34" charset="0"/>
            </a:endParaRPr>
          </a:p>
          <a:p>
            <a:pPr eaLnBrk="1" hangingPunct="1"/>
            <a:r>
              <a:rPr lang="en-US" altLang="en-US">
                <a:latin typeface="Franklin Gothic Book" pitchFamily="34" charset="0"/>
              </a:rPr>
              <a:t>Score to data where value is not known</a:t>
            </a:r>
          </a:p>
          <a:p>
            <a:pPr eaLnBrk="1" hangingPunct="1"/>
            <a:endParaRPr lang="en-US" altLang="en-US">
              <a:latin typeface="Franklin Gothic Book" pitchFamily="34" charset="0"/>
            </a:endParaRPr>
          </a:p>
          <a:p>
            <a:pPr eaLnBrk="1" hangingPunct="1"/>
            <a:r>
              <a:rPr lang="en-US" altLang="en-US">
                <a:latin typeface="Franklin Gothic Book" pitchFamily="34" charset="0"/>
              </a:rPr>
              <a:t>Methods: Classification and Prediction</a:t>
            </a:r>
          </a:p>
          <a:p>
            <a:pPr eaLnBrk="1" hangingPunct="1"/>
            <a:endParaRPr lang="en-US" altLang="en-US">
              <a:latin typeface="Franklin Gothic Book" pitchFamily="34" charset="0"/>
            </a:endParaRPr>
          </a:p>
          <a:p>
            <a:pPr eaLnBrk="1" hangingPunct="1">
              <a:buFont typeface="Wingdings 2" pitchFamily="18" charset="2"/>
              <a:buNone/>
            </a:pPr>
            <a:endParaRPr lang="en-US" altLang="en-US">
              <a:latin typeface="Franklin Gothic Boo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34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Shape 278"/>
          <p:cNvSpPr txBox="1"/>
          <p:nvPr/>
        </p:nvSpPr>
        <p:spPr>
          <a:xfrm>
            <a:off x="206000" y="1107533"/>
            <a:ext cx="8778300" cy="52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Inferring a function from labeled data.</a:t>
            </a:r>
          </a:p>
        </p:txBody>
      </p:sp>
      <p:sp>
        <p:nvSpPr>
          <p:cNvPr id="7" name="Shape 279"/>
          <p:cNvSpPr txBox="1"/>
          <p:nvPr/>
        </p:nvSpPr>
        <p:spPr>
          <a:xfrm>
            <a:off x="206100" y="1557009"/>
            <a:ext cx="8778300" cy="24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“Learn from telling”, “Look at my data and I will tell you what to predict”</a:t>
            </a:r>
          </a:p>
        </p:txBody>
      </p:sp>
      <p:grpSp>
        <p:nvGrpSpPr>
          <p:cNvPr id="8" name="Shape 280"/>
          <p:cNvGrpSpPr/>
          <p:nvPr/>
        </p:nvGrpSpPr>
        <p:grpSpPr>
          <a:xfrm>
            <a:off x="3168253" y="3206413"/>
            <a:ext cx="980217" cy="916620"/>
            <a:chOff x="4044175" y="930800"/>
            <a:chExt cx="806099" cy="730199"/>
          </a:xfrm>
        </p:grpSpPr>
        <p:sp>
          <p:nvSpPr>
            <p:cNvPr id="9" name="Shape 281"/>
            <p:cNvSpPr/>
            <p:nvPr/>
          </p:nvSpPr>
          <p:spPr>
            <a:xfrm>
              <a:off x="4044175" y="1017125"/>
              <a:ext cx="136499" cy="6437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" name="Shape 282"/>
            <p:cNvSpPr/>
            <p:nvPr/>
          </p:nvSpPr>
          <p:spPr>
            <a:xfrm>
              <a:off x="4267375" y="1300350"/>
              <a:ext cx="136499" cy="360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" name="Shape 283"/>
            <p:cNvSpPr/>
            <p:nvPr/>
          </p:nvSpPr>
          <p:spPr>
            <a:xfrm>
              <a:off x="4490575" y="930800"/>
              <a:ext cx="136499" cy="7301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2" name="Shape 284"/>
            <p:cNvSpPr/>
            <p:nvPr/>
          </p:nvSpPr>
          <p:spPr>
            <a:xfrm>
              <a:off x="4713775" y="1070600"/>
              <a:ext cx="136499" cy="590399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3" name="Shape 285"/>
          <p:cNvSpPr txBox="1"/>
          <p:nvPr/>
        </p:nvSpPr>
        <p:spPr>
          <a:xfrm>
            <a:off x="3239137" y="2319692"/>
            <a:ext cx="1184400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Data Setup</a:t>
            </a:r>
          </a:p>
        </p:txBody>
      </p:sp>
      <p:sp>
        <p:nvSpPr>
          <p:cNvPr id="14" name="Shape 286"/>
          <p:cNvSpPr txBox="1"/>
          <p:nvPr/>
        </p:nvSpPr>
        <p:spPr>
          <a:xfrm>
            <a:off x="5272112" y="2319692"/>
            <a:ext cx="1180829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 smtClean="0">
                <a:latin typeface="Open Sans"/>
                <a:ea typeface="Open Sans"/>
                <a:cs typeface="Open Sans"/>
                <a:sym typeface="Open Sans"/>
              </a:rPr>
              <a:t>Algorithm</a:t>
            </a:r>
            <a:endParaRPr lang="en" u="sng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Shape 287"/>
          <p:cNvSpPr txBox="1"/>
          <p:nvPr/>
        </p:nvSpPr>
        <p:spPr>
          <a:xfrm>
            <a:off x="2843237" y="4507849"/>
            <a:ext cx="1985963" cy="17643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Flat “Excel” file.  Each row is a record or observation.  Each column is an attribute of the record. </a:t>
            </a:r>
            <a:endParaRPr lang="en" sz="1200" i="1" dirty="0" smtClean="0">
              <a:latin typeface="Open Sans"/>
              <a:ea typeface="Open Sans"/>
              <a:cs typeface="Open Sans"/>
              <a:sym typeface="Open Sans"/>
            </a:endParaRPr>
          </a:p>
          <a:p>
            <a:endParaRPr lang="en" sz="1200" b="1" i="1" u="sng" dirty="0"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en" sz="1200" b="1" i="1" u="sng" dirty="0" smtClean="0">
                <a:latin typeface="Open Sans"/>
                <a:ea typeface="Open Sans"/>
                <a:cs typeface="Open Sans"/>
                <a:sym typeface="Open Sans"/>
              </a:rPr>
              <a:t>One </a:t>
            </a:r>
            <a:r>
              <a:rPr lang="en" sz="1200" b="1" i="1" u="sng" dirty="0">
                <a:latin typeface="Open Sans"/>
                <a:ea typeface="Open Sans"/>
                <a:cs typeface="Open Sans"/>
                <a:sym typeface="Open Sans"/>
              </a:rPr>
              <a:t>column is the outcome, y or target attribute.</a:t>
            </a:r>
          </a:p>
        </p:txBody>
      </p:sp>
      <p:sp>
        <p:nvSpPr>
          <p:cNvPr id="16" name="Shape 288"/>
          <p:cNvSpPr txBox="1"/>
          <p:nvPr/>
        </p:nvSpPr>
        <p:spPr>
          <a:xfrm>
            <a:off x="5053179" y="4507850"/>
            <a:ext cx="1564199" cy="9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Modeling e.g. K-NN, linear regression,  decision tree, random forest etc.</a:t>
            </a:r>
          </a:p>
        </p:txBody>
      </p:sp>
      <p:sp>
        <p:nvSpPr>
          <p:cNvPr id="17" name="Shape 289"/>
          <p:cNvSpPr txBox="1"/>
          <p:nvPr/>
        </p:nvSpPr>
        <p:spPr>
          <a:xfrm>
            <a:off x="7154613" y="4507850"/>
            <a:ext cx="1564199" cy="7356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Use the model to make predictions for the target label on the new data.  </a:t>
            </a:r>
          </a:p>
        </p:txBody>
      </p:sp>
      <p:sp>
        <p:nvSpPr>
          <p:cNvPr id="18" name="Shape 290"/>
          <p:cNvSpPr txBox="1"/>
          <p:nvPr/>
        </p:nvSpPr>
        <p:spPr>
          <a:xfrm>
            <a:off x="7133564" y="2319692"/>
            <a:ext cx="1606296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Application</a:t>
            </a:r>
          </a:p>
        </p:txBody>
      </p:sp>
      <p:sp>
        <p:nvSpPr>
          <p:cNvPr id="24" name="Shape 296"/>
          <p:cNvSpPr/>
          <p:nvPr/>
        </p:nvSpPr>
        <p:spPr>
          <a:xfrm>
            <a:off x="4287424" y="3206513"/>
            <a:ext cx="165900" cy="9165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5" name="Shape 2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94086" y="3347602"/>
            <a:ext cx="488781" cy="5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483" y="3125850"/>
            <a:ext cx="1571590" cy="1239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Shape 299"/>
          <p:cNvGrpSpPr/>
          <p:nvPr/>
        </p:nvGrpSpPr>
        <p:grpSpPr>
          <a:xfrm>
            <a:off x="7001844" y="2971801"/>
            <a:ext cx="1869736" cy="1124344"/>
            <a:chOff x="7143751" y="2114551"/>
            <a:chExt cx="1869736" cy="1124344"/>
          </a:xfrm>
        </p:grpSpPr>
        <p:grpSp>
          <p:nvGrpSpPr>
            <p:cNvPr id="28" name="Shape 300"/>
            <p:cNvGrpSpPr/>
            <p:nvPr/>
          </p:nvGrpSpPr>
          <p:grpSpPr>
            <a:xfrm>
              <a:off x="7775499" y="2322154"/>
              <a:ext cx="980207" cy="916741"/>
              <a:chOff x="4044183" y="930773"/>
              <a:chExt cx="806091" cy="730296"/>
            </a:xfrm>
          </p:grpSpPr>
          <p:sp>
            <p:nvSpPr>
              <p:cNvPr id="32" name="Shape 301"/>
              <p:cNvSpPr/>
              <p:nvPr/>
            </p:nvSpPr>
            <p:spPr>
              <a:xfrm>
                <a:off x="4044183" y="1376474"/>
                <a:ext cx="136499" cy="284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3" name="Shape 302"/>
              <p:cNvSpPr/>
              <p:nvPr/>
            </p:nvSpPr>
            <p:spPr>
              <a:xfrm>
                <a:off x="4267373" y="930773"/>
                <a:ext cx="136499" cy="73019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4" name="Shape 303"/>
              <p:cNvSpPr/>
              <p:nvPr/>
            </p:nvSpPr>
            <p:spPr>
              <a:xfrm>
                <a:off x="4490585" y="1190669"/>
                <a:ext cx="136499" cy="4704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5" name="Shape 304"/>
              <p:cNvSpPr/>
              <p:nvPr/>
            </p:nvSpPr>
            <p:spPr>
              <a:xfrm>
                <a:off x="4713775" y="1070600"/>
                <a:ext cx="136499" cy="59039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pic>
          <p:nvPicPr>
            <p:cNvPr id="29" name="Shape 30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43751" y="2114551"/>
              <a:ext cx="860362" cy="63899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" name="Shape 306"/>
            <p:cNvCxnSpPr>
              <a:endCxn id="31" idx="1"/>
            </p:cNvCxnSpPr>
            <p:nvPr/>
          </p:nvCxnSpPr>
          <p:spPr>
            <a:xfrm>
              <a:off x="7937387" y="2631113"/>
              <a:ext cx="910200" cy="14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1" name="Shape 307"/>
            <p:cNvSpPr/>
            <p:nvPr/>
          </p:nvSpPr>
          <p:spPr>
            <a:xfrm>
              <a:off x="8847587" y="2322263"/>
              <a:ext cx="165900" cy="916500"/>
            </a:xfrm>
            <a:prstGeom prst="rect">
              <a:avLst/>
            </a:prstGeom>
            <a:solidFill>
              <a:srgbClr val="3C8ACA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cxnSp>
        <p:nvCxnSpPr>
          <p:cNvPr id="36" name="Shape 308"/>
          <p:cNvCxnSpPr/>
          <p:nvPr/>
        </p:nvCxnSpPr>
        <p:spPr>
          <a:xfrm>
            <a:off x="334750" y="4499899"/>
            <a:ext cx="8220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7" name="Shape 292"/>
          <p:cNvSpPr txBox="1"/>
          <p:nvPr/>
        </p:nvSpPr>
        <p:spPr>
          <a:xfrm>
            <a:off x="144127" y="2319691"/>
            <a:ext cx="2709599" cy="4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u="sng" dirty="0">
                <a:latin typeface="Open Sans"/>
                <a:ea typeface="Open Sans"/>
                <a:cs typeface="Open Sans"/>
                <a:sym typeface="Open Sans"/>
              </a:rPr>
              <a:t>Business </a:t>
            </a:r>
            <a:r>
              <a:rPr lang="en" u="sng" dirty="0" smtClean="0">
                <a:latin typeface="Open Sans"/>
                <a:ea typeface="Open Sans"/>
                <a:cs typeface="Open Sans"/>
                <a:sym typeface="Open Sans"/>
              </a:rPr>
              <a:t>Context</a:t>
            </a:r>
            <a:endParaRPr lang="en" u="sng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" name="Shape 293"/>
          <p:cNvSpPr txBox="1"/>
          <p:nvPr/>
        </p:nvSpPr>
        <p:spPr>
          <a:xfrm>
            <a:off x="188827" y="2748906"/>
            <a:ext cx="2620199" cy="5086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 dirty="0">
                <a:latin typeface="Open Sans"/>
                <a:ea typeface="Open Sans"/>
                <a:cs typeface="Open Sans"/>
                <a:sym typeface="Open Sans"/>
              </a:rPr>
              <a:t>Marketing</a:t>
            </a:r>
            <a:r>
              <a:rPr lang="en" sz="1100" dirty="0">
                <a:latin typeface="Open Sans"/>
                <a:ea typeface="Open Sans"/>
                <a:cs typeface="Open Sans"/>
                <a:sym typeface="Open Sans"/>
              </a:rPr>
              <a:t>-Will a customer buy yes or no? How much will a customer spend?</a:t>
            </a:r>
          </a:p>
        </p:txBody>
      </p:sp>
      <p:sp>
        <p:nvSpPr>
          <p:cNvPr id="39" name="Shape 294"/>
          <p:cNvSpPr txBox="1"/>
          <p:nvPr/>
        </p:nvSpPr>
        <p:spPr>
          <a:xfrm>
            <a:off x="188827" y="3156119"/>
            <a:ext cx="2620199" cy="70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Operations</a:t>
            </a:r>
            <a:r>
              <a:rPr lang="en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Will an applicant default?  When will a machine break?</a:t>
            </a:r>
          </a:p>
        </p:txBody>
      </p:sp>
      <p:sp>
        <p:nvSpPr>
          <p:cNvPr id="40" name="Shape 295"/>
          <p:cNvSpPr txBox="1"/>
          <p:nvPr/>
        </p:nvSpPr>
        <p:spPr>
          <a:xfrm>
            <a:off x="188827" y="3787062"/>
            <a:ext cx="2620199" cy="70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1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Sports Analytics</a:t>
            </a:r>
            <a:r>
              <a:rPr lang="en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How many points will the Bears’ </a:t>
            </a:r>
            <a:r>
              <a:rPr lang="en" sz="1100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QB score</a:t>
            </a:r>
            <a:r>
              <a:rPr lang="en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?  What is the Bears’ probability of winning? </a:t>
            </a:r>
          </a:p>
        </p:txBody>
      </p:sp>
      <p:sp>
        <p:nvSpPr>
          <p:cNvPr id="41" name="Shape 288"/>
          <p:cNvSpPr txBox="1"/>
          <p:nvPr/>
        </p:nvSpPr>
        <p:spPr>
          <a:xfrm>
            <a:off x="635781" y="4574525"/>
            <a:ext cx="1726291" cy="9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 smtClean="0">
                <a:latin typeface="Open Sans"/>
                <a:ea typeface="Open Sans"/>
                <a:cs typeface="Open Sans"/>
                <a:sym typeface="Open Sans"/>
              </a:rPr>
              <a:t>Requires expertise and stakeholder buy in</a:t>
            </a:r>
            <a:endParaRPr lang="en" sz="1200" i="1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904230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Shape 278"/>
          <p:cNvSpPr txBox="1"/>
          <p:nvPr/>
        </p:nvSpPr>
        <p:spPr>
          <a:xfrm>
            <a:off x="206000" y="1107533"/>
            <a:ext cx="8778300" cy="52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Inferring a function from labeled data.</a:t>
            </a:r>
          </a:p>
        </p:txBody>
      </p:sp>
      <p:sp>
        <p:nvSpPr>
          <p:cNvPr id="7" name="Shape 279"/>
          <p:cNvSpPr txBox="1"/>
          <p:nvPr/>
        </p:nvSpPr>
        <p:spPr>
          <a:xfrm>
            <a:off x="206100" y="1557009"/>
            <a:ext cx="8778300" cy="24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i="1" dirty="0">
                <a:latin typeface="Open Sans"/>
                <a:ea typeface="Open Sans"/>
                <a:cs typeface="Open Sans"/>
                <a:sym typeface="Open Sans"/>
              </a:rPr>
              <a:t>“Learn from telling”, “Look at my data and I will tell you what to predict”</a:t>
            </a:r>
          </a:p>
        </p:txBody>
      </p:sp>
      <p:pic>
        <p:nvPicPr>
          <p:cNvPr id="8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550" y="3015925"/>
            <a:ext cx="867523" cy="188447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319"/>
          <p:cNvSpPr txBox="1"/>
          <p:nvPr/>
        </p:nvSpPr>
        <p:spPr>
          <a:xfrm>
            <a:off x="2066775" y="3844762"/>
            <a:ext cx="1447200" cy="50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lang="en" sz="3000"/>
              <a:t>ƒ</a:t>
            </a:r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(…)</a:t>
            </a:r>
          </a:p>
        </p:txBody>
      </p:sp>
      <p:sp>
        <p:nvSpPr>
          <p:cNvPr id="10" name="Shape 320"/>
          <p:cNvSpPr txBox="1"/>
          <p:nvPr/>
        </p:nvSpPr>
        <p:spPr>
          <a:xfrm>
            <a:off x="878875" y="3844762"/>
            <a:ext cx="412500" cy="50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Open Sans"/>
                <a:ea typeface="Open Sans"/>
                <a:cs typeface="Open Sans"/>
                <a:sym typeface="Open Sans"/>
              </a:rPr>
              <a:t>#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270269" y="3192087"/>
            <a:ext cx="2676698" cy="1246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 impacts ice cream sales?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81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49" y="365126"/>
            <a:ext cx="8349095" cy="591477"/>
          </a:xfrm>
        </p:spPr>
        <p:txBody>
          <a:bodyPr/>
          <a:lstStyle/>
          <a:p>
            <a:r>
              <a:rPr lang="en-US" dirty="0" smtClean="0"/>
              <a:t>Linear Regression for continuous outcomes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762497" y="2101524"/>
            <a:ext cx="7699860" cy="1884473"/>
            <a:chOff x="629493" y="1419881"/>
            <a:chExt cx="7699860" cy="1884473"/>
          </a:xfrm>
        </p:grpSpPr>
        <p:pic>
          <p:nvPicPr>
            <p:cNvPr id="6" name="Shape 3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Shape 319"/>
                <p:cNvSpPr txBox="1"/>
                <p:nvPr/>
              </p:nvSpPr>
              <p:spPr>
                <a:xfrm>
                  <a:off x="1817393" y="2248718"/>
                  <a:ext cx="6511960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*day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*price + error</a:t>
                  </a:r>
                  <a:endParaRPr lang="en" sz="2400" dirty="0"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mc:Choice>
          <mc:Fallback xmlns="">
            <p:sp>
              <p:nvSpPr>
                <p:cNvPr id="7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3" y="2248718"/>
                  <a:ext cx="6511960" cy="50460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498" t="-2439" b="-2682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631767" y="5519650"/>
            <a:ext cx="7730837" cy="5652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Some linear combination of temperature values, day of the week dummy variables and price estimate the number of cones that will sell.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059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0846595"/>
              </p:ext>
            </p:extLst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Regression in Action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Partitioning Data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Regression 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Logistic</a:t>
                      </a:r>
                      <a:r>
                        <a:rPr lang="en-US" sz="2000" b="0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Regression for </a:t>
                      </a:r>
                      <a:r>
                        <a:rPr lang="en-US" sz="2000" b="0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</a:t>
                      </a:r>
                      <a:endParaRPr lang="en-US" sz="20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53070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Housekeeping</a:t>
                      </a:r>
                      <a:endParaRPr lang="en-US" sz="20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10/1/2018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53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 smtClean="0"/>
              <a:t>The linear combination equation captures information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00400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2000" y="2743200"/>
            <a:ext cx="1143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outcome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810000" y="2667000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coefficients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143000" y="4114800"/>
            <a:ext cx="1219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constant</a:t>
            </a: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3733800" y="4800600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predictors</a:t>
            </a: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6781800" y="4191000"/>
            <a:ext cx="1676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error (noise)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447800" y="3124200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24200" y="3124200"/>
            <a:ext cx="838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114800" y="3124200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876800" y="3124200"/>
            <a:ext cx="762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352800" y="3810000"/>
            <a:ext cx="5334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267200" y="3810000"/>
            <a:ext cx="76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800600" y="3810000"/>
            <a:ext cx="838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981200" y="3810000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781800" y="3810000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153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 smtClean="0"/>
              <a:t>The linear combination equation captures information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00400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/>
          <p:cNvCxnSpPr>
            <a:stCxn id="21" idx="2"/>
            <a:endCxn id="29" idx="0"/>
          </p:cNvCxnSpPr>
          <p:nvPr/>
        </p:nvCxnSpPr>
        <p:spPr>
          <a:xfrm>
            <a:off x="1521229" y="2676698"/>
            <a:ext cx="141310" cy="7148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32261" y="1363287"/>
            <a:ext cx="2177935" cy="131341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Outcome:</a:t>
            </a:r>
          </a:p>
          <a:p>
            <a:pPr algn="ctr"/>
            <a:r>
              <a:rPr lang="en-US" dirty="0" smtClean="0"/>
              <a:t>The “dependent”, “y” or “target”.</a:t>
            </a:r>
          </a:p>
          <a:p>
            <a:pPr algn="ctr"/>
            <a:r>
              <a:rPr lang="en-US" sz="1400" i="1" dirty="0" smtClean="0"/>
              <a:t>Number of Ice Cream Cones</a:t>
            </a:r>
            <a:endParaRPr lang="en-US" sz="1400" i="1" dirty="0"/>
          </a:p>
        </p:txBody>
      </p:sp>
      <p:sp>
        <p:nvSpPr>
          <p:cNvPr id="29" name="Rounded Rectangle 28"/>
          <p:cNvSpPr/>
          <p:nvPr/>
        </p:nvSpPr>
        <p:spPr>
          <a:xfrm>
            <a:off x="1496284" y="3391593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78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 smtClean="0"/>
              <a:t>The linear combination equation captures information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/>
          <p:cNvCxnSpPr>
            <a:stCxn id="21" idx="0"/>
            <a:endCxn id="23" idx="2"/>
          </p:cNvCxnSpPr>
          <p:nvPr/>
        </p:nvCxnSpPr>
        <p:spPr>
          <a:xfrm flipV="1">
            <a:off x="2128058" y="2859578"/>
            <a:ext cx="216125" cy="8479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32014" y="3707487"/>
            <a:ext cx="3192088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Constant:</a:t>
            </a:r>
          </a:p>
          <a:p>
            <a:pPr algn="ctr"/>
            <a:r>
              <a:rPr lang="en-US" dirty="0" smtClean="0"/>
              <a:t>The “intercept” or “beta-naught” has no predictor associated with it. </a:t>
            </a:r>
          </a:p>
          <a:p>
            <a:pPr algn="ctr"/>
            <a:r>
              <a:rPr lang="en-US" sz="1400" i="1" dirty="0" smtClean="0"/>
              <a:t>Avg. Number of Ice Cream Cones expected to sell if predictors were all 0. </a:t>
            </a:r>
            <a:endParaRPr lang="en-US" sz="1400" i="1" dirty="0"/>
          </a:p>
        </p:txBody>
      </p:sp>
      <p:sp>
        <p:nvSpPr>
          <p:cNvPr id="23" name="Rounded Rectangle 22"/>
          <p:cNvSpPr/>
          <p:nvPr/>
        </p:nvSpPr>
        <p:spPr>
          <a:xfrm>
            <a:off x="2177928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53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 smtClean="0"/>
              <a:t>The linear combination equation captures information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6781800" y="3210109"/>
            <a:ext cx="1676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error (noise)</a:t>
            </a:r>
          </a:p>
        </p:txBody>
      </p:sp>
      <p:cxnSp>
        <p:nvCxnSpPr>
          <p:cNvPr id="16" name="Straight Arrow Connector 15"/>
          <p:cNvCxnSpPr>
            <a:stCxn id="21" idx="0"/>
            <a:endCxn id="31" idx="2"/>
          </p:cNvCxnSpPr>
          <p:nvPr/>
        </p:nvCxnSpPr>
        <p:spPr>
          <a:xfrm flipH="1" flipV="1">
            <a:off x="3341717" y="2859578"/>
            <a:ext cx="856211" cy="10640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1" idx="0"/>
            <a:endCxn id="33" idx="2"/>
          </p:cNvCxnSpPr>
          <p:nvPr/>
        </p:nvCxnSpPr>
        <p:spPr>
          <a:xfrm flipV="1">
            <a:off x="4197928" y="2845723"/>
            <a:ext cx="144087" cy="10778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1" idx="0"/>
            <a:endCxn id="36" idx="2"/>
          </p:cNvCxnSpPr>
          <p:nvPr/>
        </p:nvCxnSpPr>
        <p:spPr>
          <a:xfrm flipV="1">
            <a:off x="4197928" y="2829098"/>
            <a:ext cx="1906385" cy="10945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781800" y="2829109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876204" y="3923619"/>
            <a:ext cx="2643447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Predictors:</a:t>
            </a:r>
          </a:p>
          <a:p>
            <a:pPr algn="ctr"/>
            <a:r>
              <a:rPr lang="en-US" dirty="0" smtClean="0"/>
              <a:t>The “informative features”, “x” or “independent” variables.  </a:t>
            </a:r>
          </a:p>
          <a:p>
            <a:pPr algn="ctr"/>
            <a:r>
              <a:rPr lang="en-US" sz="1400" i="1" dirty="0" smtClean="0"/>
              <a:t>Variables affecting sales in the data, temp, day, &amp; price.  </a:t>
            </a:r>
            <a:endParaRPr lang="en-US" sz="1400" i="1" dirty="0"/>
          </a:p>
        </p:txBody>
      </p:sp>
      <p:sp>
        <p:nvSpPr>
          <p:cNvPr id="31" name="Rounded Rectangle 30"/>
          <p:cNvSpPr/>
          <p:nvPr/>
        </p:nvSpPr>
        <p:spPr>
          <a:xfrm>
            <a:off x="3175462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4175760" y="2446712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5938058" y="243008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17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 smtClean="0"/>
              <a:t>The linear combination equation captures information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12"/>
          <p:cNvCxnSpPr>
            <a:stCxn id="21" idx="0"/>
            <a:endCxn id="23" idx="2"/>
          </p:cNvCxnSpPr>
          <p:nvPr/>
        </p:nvCxnSpPr>
        <p:spPr>
          <a:xfrm flipH="1" flipV="1">
            <a:off x="3025837" y="2859578"/>
            <a:ext cx="1172091" cy="10640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1" idx="0"/>
            <a:endCxn id="24" idx="2"/>
          </p:cNvCxnSpPr>
          <p:nvPr/>
        </p:nvCxnSpPr>
        <p:spPr>
          <a:xfrm flipH="1" flipV="1">
            <a:off x="4023352" y="2859578"/>
            <a:ext cx="174576" cy="10640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1" idx="0"/>
            <a:endCxn id="25" idx="2"/>
          </p:cNvCxnSpPr>
          <p:nvPr/>
        </p:nvCxnSpPr>
        <p:spPr>
          <a:xfrm flipV="1">
            <a:off x="4197928" y="2862349"/>
            <a:ext cx="1540620" cy="10612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876204" y="3923619"/>
            <a:ext cx="2643447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Coefficients:</a:t>
            </a:r>
          </a:p>
          <a:p>
            <a:pPr algn="ctr"/>
            <a:r>
              <a:rPr lang="en-US" dirty="0" smtClean="0"/>
              <a:t>The “weight”, “betas” or “coefficients” multiplied with the specific “x” variable value.  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859582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3857097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572293" y="2463338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505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 smtClean="0"/>
              <a:t>The linear combination equation captures information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9509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Straight Arrow Connector 19"/>
          <p:cNvCxnSpPr>
            <a:stCxn id="21" idx="0"/>
            <a:endCxn id="16" idx="2"/>
          </p:cNvCxnSpPr>
          <p:nvPr/>
        </p:nvCxnSpPr>
        <p:spPr>
          <a:xfrm flipH="1" flipV="1">
            <a:off x="6749926" y="2859578"/>
            <a:ext cx="58198" cy="914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486400" y="3773990"/>
            <a:ext cx="2643447" cy="164590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Error:</a:t>
            </a:r>
          </a:p>
          <a:p>
            <a:pPr algn="ctr"/>
            <a:r>
              <a:rPr lang="en-US" dirty="0" smtClean="0"/>
              <a:t>The “error” or “noise” represents the value the equation is wrong compared to the actual Y.  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583671" y="2460567"/>
            <a:ext cx="332509" cy="39901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971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sz="3200" dirty="0" smtClean="0"/>
              <a:t>The linear combination equation captures information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086498"/>
            <a:ext cx="62515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2000" y="1629298"/>
            <a:ext cx="1143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outcome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810000" y="1553098"/>
            <a:ext cx="1524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coefficients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143000" y="3000898"/>
            <a:ext cx="1219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constant</a:t>
            </a: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3733800" y="3686698"/>
            <a:ext cx="1600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predictors</a:t>
            </a: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6781800" y="3077098"/>
            <a:ext cx="1676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error (noise)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447800" y="2010298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24200" y="2010298"/>
            <a:ext cx="8382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114800" y="2010298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876800" y="2010298"/>
            <a:ext cx="762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352800" y="2696098"/>
            <a:ext cx="5334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267200" y="2696098"/>
            <a:ext cx="76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800600" y="2696098"/>
            <a:ext cx="8382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981200" y="2696098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781800" y="2696098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36666" y="5386648"/>
            <a:ext cx="8470669" cy="51538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The combinations of beta coefficients seeks to minimize the squared errors between the actual Y values and the equation.   </a:t>
            </a:r>
            <a:r>
              <a:rPr lang="en-US" b="1" dirty="0" smtClean="0">
                <a:solidFill>
                  <a:schemeClr val="tx1"/>
                </a:solidFill>
              </a:rPr>
              <a:t>This combination manifests as the “best fit line”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14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62497" y="1519643"/>
            <a:ext cx="7948366" cy="1884473"/>
            <a:chOff x="629493" y="1419881"/>
            <a:chExt cx="7948366" cy="1884473"/>
          </a:xfrm>
        </p:grpSpPr>
        <p:pic>
          <p:nvPicPr>
            <p:cNvPr id="7" name="Shape 3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Shape 319"/>
                <p:cNvSpPr txBox="1"/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0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a14:m>
                  <a:r>
                    <a:rPr lang="en" sz="20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000" dirty="0"/>
                    <a:t> </a:t>
                  </a:r>
                  <a:r>
                    <a:rPr lang="en-US" sz="2000" dirty="0" smtClean="0"/>
                    <a:t>0.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25</m:t>
                      </m:r>
                    </m:oMath>
                  </a14:m>
                  <a:r>
                    <a:rPr lang="en" sz="20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" sz="20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*satudray_dummy +</a:t>
                  </a:r>
                  <a:r>
                    <a:rPr lang="el-GR" sz="2000" dirty="0"/>
                    <a:t> </a:t>
                  </a:r>
                  <a:r>
                    <a:rPr lang="en-US" sz="2000" dirty="0" smtClean="0"/>
                    <a:t>-0.5</a:t>
                  </a:r>
                  <a:r>
                    <a:rPr lang="en" sz="20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*price</a:t>
                  </a:r>
                  <a:endParaRPr lang="en" sz="2000" dirty="0"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mc:Choice>
          <mc:Fallback xmlns="">
            <p:sp>
              <p:nvSpPr>
                <p:cNvPr id="8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992" b="-96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17432"/>
              </p:ext>
            </p:extLst>
          </p:nvPr>
        </p:nvGraphicFramePr>
        <p:xfrm>
          <a:off x="2089265" y="3159298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Beta-Naught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Temperature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Satuday_dummy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 * 80 degrees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 *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-0.5 * 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0.25 * 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 *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-0.5 * 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1816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62497" y="1519643"/>
            <a:ext cx="7948366" cy="1884473"/>
            <a:chOff x="629493" y="1419881"/>
            <a:chExt cx="7948366" cy="1884473"/>
          </a:xfrm>
        </p:grpSpPr>
        <p:pic>
          <p:nvPicPr>
            <p:cNvPr id="7" name="Shape 3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72168" y="1419881"/>
              <a:ext cx="867523" cy="1884473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Shape 319"/>
                <p:cNvSpPr txBox="1"/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0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a14:m>
                  <a:r>
                    <a:rPr lang="en" sz="20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000" dirty="0"/>
                    <a:t> </a:t>
                  </a:r>
                  <a:r>
                    <a:rPr lang="en-US" sz="2000" dirty="0" smtClean="0"/>
                    <a:t>0.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25</m:t>
                      </m:r>
                    </m:oMath>
                  </a14:m>
                  <a:r>
                    <a:rPr lang="en" sz="20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" sz="20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*satudray_dummy +</a:t>
                  </a:r>
                  <a:r>
                    <a:rPr lang="el-GR" sz="2000" dirty="0"/>
                    <a:t> </a:t>
                  </a:r>
                  <a:r>
                    <a:rPr lang="en-US" sz="2000" dirty="0" smtClean="0"/>
                    <a:t>-0.5</a:t>
                  </a:r>
                  <a:r>
                    <a:rPr lang="en" sz="20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*price</a:t>
                  </a:r>
                  <a:endParaRPr lang="en" sz="2000" dirty="0"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mc:Choice>
          <mc:Fallback xmlns="">
            <p:sp>
              <p:nvSpPr>
                <p:cNvPr id="8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393" y="2248718"/>
                  <a:ext cx="6760466" cy="50460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992" b="-963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Shape 320"/>
            <p:cNvSpPr txBox="1"/>
            <p:nvPr/>
          </p:nvSpPr>
          <p:spPr>
            <a:xfrm>
              <a:off x="629493" y="2248718"/>
              <a:ext cx="412500" cy="504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Open Sans"/>
                  <a:ea typeface="Open Sans"/>
                  <a:cs typeface="Open Sans"/>
                  <a:sym typeface="Open Sans"/>
                </a:rPr>
                <a:t># </a:t>
              </a: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741659"/>
              </p:ext>
            </p:extLst>
          </p:nvPr>
        </p:nvGraphicFramePr>
        <p:xfrm>
          <a:off x="2173486" y="3847355"/>
          <a:ext cx="6293295" cy="124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416495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Best</a:t>
                      </a:r>
                      <a:r>
                        <a:rPr lang="en-US" baseline="0" dirty="0" smtClean="0"/>
                        <a:t> Fit Prediction</a:t>
                      </a:r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Beta-Naught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Temperature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Satuday_dummy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26.5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-2.5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27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779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34450" cy="591477"/>
          </a:xfrm>
        </p:spPr>
        <p:txBody>
          <a:bodyPr/>
          <a:lstStyle/>
          <a:p>
            <a:r>
              <a:rPr lang="en-US" sz="3200" dirty="0" smtClean="0"/>
              <a:t>Minimizing the Sum of Ordinary Least Squared Errors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74" y="1421129"/>
            <a:ext cx="4942950" cy="35997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35287" y="1961805"/>
            <a:ext cx="22081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Equation:</a:t>
            </a:r>
          </a:p>
          <a:p>
            <a:r>
              <a:rPr lang="en-US" dirty="0" smtClean="0"/>
              <a:t>Y= 0 +(0*x)</a:t>
            </a:r>
          </a:p>
          <a:p>
            <a:endParaRPr lang="en-US" dirty="0"/>
          </a:p>
          <a:p>
            <a:r>
              <a:rPr lang="en-US" dirty="0" smtClean="0"/>
              <a:t>Beta “Naught” = 0 </a:t>
            </a:r>
          </a:p>
          <a:p>
            <a:r>
              <a:rPr lang="en-US" i="1" dirty="0"/>
              <a:t>Intercept is 0</a:t>
            </a:r>
          </a:p>
          <a:p>
            <a:endParaRPr lang="en-US" dirty="0" smtClean="0"/>
          </a:p>
          <a:p>
            <a:r>
              <a:rPr lang="en-US" dirty="0" smtClean="0"/>
              <a:t>X </a:t>
            </a:r>
            <a:r>
              <a:rPr lang="en-US" dirty="0"/>
              <a:t>beta coefficient = 0 </a:t>
            </a:r>
          </a:p>
          <a:p>
            <a:r>
              <a:rPr lang="en-US" i="1" dirty="0"/>
              <a:t>No slope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267532" y="5311831"/>
            <a:ext cx="3192087" cy="515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Red line is the predicted outcome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99750" y="5313217"/>
            <a:ext cx="3192087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Blue points </a:t>
            </a:r>
            <a:r>
              <a:rPr lang="en-US" sz="1600" dirty="0" smtClean="0"/>
              <a:t>Y Values represent </a:t>
            </a:r>
            <a:r>
              <a:rPr lang="en-US" sz="1600" dirty="0"/>
              <a:t>actual outcome.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94803" y="5400249"/>
            <a:ext cx="769763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MINUS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62584" y="5400249"/>
            <a:ext cx="1516825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Equals the Error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35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Practice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1026" name="Picture 2" descr="Image result for cart before the horse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350" y="1740694"/>
            <a:ext cx="4845300" cy="337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71501" y="1185863"/>
            <a:ext cx="2861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Open </a:t>
            </a:r>
            <a:r>
              <a:rPr lang="en-US" sz="2400" u="sng" dirty="0" err="1" smtClean="0"/>
              <a:t>A_Regression.R</a:t>
            </a:r>
            <a:endParaRPr lang="en-US" sz="24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2322538" y="5619404"/>
            <a:ext cx="4498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Predict Diamond Prices with linear regression.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633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8934450" cy="591477"/>
          </a:xfrm>
        </p:spPr>
        <p:txBody>
          <a:bodyPr/>
          <a:lstStyle/>
          <a:p>
            <a:r>
              <a:rPr lang="en-US" sz="3200" dirty="0" smtClean="0"/>
              <a:t>Big Errors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74" y="1421129"/>
            <a:ext cx="4942950" cy="35997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35287" y="1961805"/>
            <a:ext cx="22081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Equation:</a:t>
            </a:r>
          </a:p>
          <a:p>
            <a:r>
              <a:rPr lang="en-US" dirty="0" smtClean="0"/>
              <a:t>Y= 0 +(0*x)</a:t>
            </a:r>
          </a:p>
          <a:p>
            <a:endParaRPr lang="en-US" dirty="0"/>
          </a:p>
          <a:p>
            <a:r>
              <a:rPr lang="en-US" dirty="0" smtClean="0"/>
              <a:t>Beta “Naught” = 0 </a:t>
            </a:r>
          </a:p>
          <a:p>
            <a:r>
              <a:rPr lang="en-US" i="1" dirty="0"/>
              <a:t>Intercept is 0</a:t>
            </a:r>
          </a:p>
          <a:p>
            <a:endParaRPr lang="en-US" dirty="0" smtClean="0"/>
          </a:p>
          <a:p>
            <a:r>
              <a:rPr lang="en-US" dirty="0" smtClean="0"/>
              <a:t>X </a:t>
            </a:r>
            <a:r>
              <a:rPr lang="en-US" dirty="0"/>
              <a:t>beta coefficient = 0 </a:t>
            </a:r>
          </a:p>
          <a:p>
            <a:r>
              <a:rPr lang="en-US" i="1" dirty="0"/>
              <a:t>No slope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267532" y="5311831"/>
            <a:ext cx="3192087" cy="515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Red line is the predicted outcome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99750" y="5313217"/>
            <a:ext cx="3192087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Blue points </a:t>
            </a:r>
            <a:r>
              <a:rPr lang="en-US" sz="1600" dirty="0" smtClean="0"/>
              <a:t>Y Values represent </a:t>
            </a:r>
            <a:r>
              <a:rPr lang="en-US" sz="1600" dirty="0"/>
              <a:t>actual outcome.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94803" y="5400249"/>
            <a:ext cx="769763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MINUS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62584" y="5400249"/>
            <a:ext cx="1516825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Equals the Error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4203349" y="2067339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4277080" y="2219862"/>
            <a:ext cx="0" cy="2199738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3071810" y="3086100"/>
            <a:ext cx="13317" cy="1371600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996076" y="3005511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412401" y="2902557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2476500" y="3009900"/>
            <a:ext cx="1" cy="1428750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898374" y="4438650"/>
            <a:ext cx="0" cy="210326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1814976" y="4615236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6217"/>
          <a:stretch/>
        </p:blipFill>
        <p:spPr>
          <a:xfrm>
            <a:off x="256675" y="2051512"/>
            <a:ext cx="4919624" cy="335567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really going 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4203349" y="2067339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19651" y="2377439"/>
            <a:ext cx="32419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Errors between a prediction and actual.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Notice some are negative and some are positive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277080" y="2219861"/>
            <a:ext cx="0" cy="276849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016518" y="2296482"/>
            <a:ext cx="9896" cy="1019212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948451" y="2195886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755672" y="4530173"/>
            <a:ext cx="133004" cy="99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812897" y="4244340"/>
            <a:ext cx="9277" cy="299861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71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Squared Error?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267532" y="1271849"/>
            <a:ext cx="3192087" cy="515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Red line is the predicted outcome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99750" y="1273235"/>
            <a:ext cx="3192087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Blue points </a:t>
            </a:r>
            <a:r>
              <a:rPr lang="en-US" sz="1600" dirty="0" smtClean="0"/>
              <a:t>Y Values represent </a:t>
            </a:r>
            <a:r>
              <a:rPr lang="en-US" sz="1600" dirty="0"/>
              <a:t>actual outcome.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94803" y="1360267"/>
            <a:ext cx="769763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MINUS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6656" y="1360267"/>
            <a:ext cx="1516825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Equals the Error</a:t>
            </a:r>
            <a:endParaRPr lang="en-US" sz="1600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102993"/>
              </p:ext>
            </p:extLst>
          </p:nvPr>
        </p:nvGraphicFramePr>
        <p:xfrm>
          <a:off x="1270958" y="2156844"/>
          <a:ext cx="84967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9671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Cones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61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638982"/>
              </p:ext>
            </p:extLst>
          </p:nvPr>
        </p:nvGraphicFramePr>
        <p:xfrm>
          <a:off x="5392273" y="2156844"/>
          <a:ext cx="942604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2604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Prediction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978265"/>
              </p:ext>
            </p:extLst>
          </p:nvPr>
        </p:nvGraphicFramePr>
        <p:xfrm>
          <a:off x="7890233" y="2156844"/>
          <a:ext cx="849671" cy="2451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9671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Error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-68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-18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18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-5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39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3391593" y="3158845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727768" y="2812481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727768" y="3144990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565265" y="5004270"/>
            <a:ext cx="794696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84350" y="5455519"/>
            <a:ext cx="6319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18 + 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6 + </a:t>
            </a:r>
            <a:r>
              <a:rPr lang="en-US" sz="2400" dirty="0" smtClean="0"/>
              <a:t>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-9</a:t>
            </a:r>
            <a:r>
              <a:rPr lang="en-US" sz="2400" dirty="0"/>
              <a:t> </a:t>
            </a:r>
            <a:r>
              <a:rPr lang="en-US" sz="2400" dirty="0" smtClean="0"/>
              <a:t>+ </a:t>
            </a: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-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68</a:t>
            </a:r>
            <a:r>
              <a:rPr lang="en-US" sz="2400" dirty="0"/>
              <a:t> </a:t>
            </a:r>
            <a:r>
              <a:rPr lang="en-US" sz="2400" dirty="0" smtClean="0"/>
              <a:t>+ </a:t>
            </a: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31</a:t>
            </a:r>
            <a:r>
              <a:rPr lang="en-US" sz="2400" dirty="0" smtClean="0"/>
              <a:t> + </a:t>
            </a:r>
            <a:r>
              <a:rPr lang="en-US" sz="24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-</a:t>
            </a:r>
            <a:r>
              <a:rPr lang="en-US" sz="2400" b="1" dirty="0">
                <a:solidFill>
                  <a:schemeClr val="accent1"/>
                </a:solidFill>
                <a:latin typeface="Calibri" panose="020F0502020204030204" pitchFamily="34" charset="0"/>
              </a:rPr>
              <a:t>18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b="1" dirty="0" smtClean="0">
                <a:solidFill>
                  <a:schemeClr val="accent1"/>
                </a:solidFill>
              </a:rPr>
              <a:t>+ </a:t>
            </a:r>
            <a:r>
              <a:rPr lang="en-US" sz="2400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18</a:t>
            </a:r>
            <a:r>
              <a:rPr lang="en-US" sz="2400" b="1" dirty="0" smtClean="0">
                <a:solidFill>
                  <a:schemeClr val="accent1"/>
                </a:solidFill>
              </a:rPr>
              <a:t> </a:t>
            </a:r>
            <a:r>
              <a:rPr lang="en-US" sz="2400" dirty="0" smtClean="0"/>
              <a:t>+ </a:t>
            </a: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-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15</a:t>
            </a:r>
            <a:r>
              <a:rPr lang="en-US" sz="2400" dirty="0"/>
              <a:t> </a:t>
            </a:r>
            <a:r>
              <a:rPr lang="en-US" sz="2400" dirty="0" smtClean="0"/>
              <a:t>+ </a:t>
            </a: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-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5</a:t>
            </a:r>
            <a:r>
              <a:rPr lang="en-US" sz="2400" dirty="0"/>
              <a:t> </a:t>
            </a:r>
            <a:r>
              <a:rPr lang="en-US" sz="2400" dirty="0" smtClean="0"/>
              <a:t>+ </a:t>
            </a: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39)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6664035" y="5408823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664035" y="5741332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747459" y="5286895"/>
            <a:ext cx="6014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-3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13941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Squared Error?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2508" y="1273235"/>
            <a:ext cx="8478985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Without squaring the errors positive &amp; negative prediction errors cancel each other out.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175428" y="2612573"/>
            <a:ext cx="558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18</a:t>
            </a:r>
            <a:r>
              <a:rPr lang="en-US" baseline="30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6</a:t>
            </a:r>
            <a:r>
              <a:rPr lang="en-US" baseline="30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 + </a:t>
            </a:r>
            <a:r>
              <a:rPr lang="en-US" dirty="0" smtClean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-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9</a:t>
            </a:r>
            <a:r>
              <a:rPr lang="en-US" baseline="30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 smtClean="0"/>
              <a:t> +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-68</a:t>
            </a:r>
            <a:r>
              <a:rPr lang="en-US" baseline="30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 smtClean="0"/>
              <a:t> +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31</a:t>
            </a:r>
            <a:r>
              <a:rPr lang="en-US" baseline="30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 smtClean="0"/>
              <a:t> + </a:t>
            </a:r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-18</a:t>
            </a:r>
            <a:r>
              <a:rPr lang="en-US" b="1" baseline="30000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2</a:t>
            </a:r>
            <a:r>
              <a:rPr lang="en-US" b="1" baseline="30000" dirty="0" smtClean="0">
                <a:solidFill>
                  <a:schemeClr val="accent1"/>
                </a:solidFill>
              </a:rPr>
              <a:t> </a:t>
            </a:r>
            <a:r>
              <a:rPr lang="en-US" b="1" dirty="0" smtClean="0">
                <a:solidFill>
                  <a:schemeClr val="accent1"/>
                </a:solidFill>
              </a:rPr>
              <a:t>+ </a:t>
            </a:r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18</a:t>
            </a:r>
            <a:r>
              <a:rPr lang="en-US" b="1" baseline="30000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2</a:t>
            </a:r>
            <a:r>
              <a:rPr lang="en-US" b="1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+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-15</a:t>
            </a:r>
            <a:r>
              <a:rPr lang="en-US" baseline="30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 smtClean="0"/>
              <a:t> +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-5</a:t>
            </a:r>
            <a:r>
              <a:rPr lang="en-US" baseline="30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 smtClean="0"/>
              <a:t> +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39</a:t>
            </a:r>
            <a:r>
              <a:rPr lang="en-US" baseline="30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2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982394" y="3995666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982394" y="4328175"/>
            <a:ext cx="864523" cy="18288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85155" y="5465620"/>
            <a:ext cx="8478985" cy="5126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Squaring the error means all errors have the same impact on the optimization function.</a:t>
            </a:r>
            <a:endParaRPr lang="en-US" sz="1600" dirty="0"/>
          </a:p>
        </p:txBody>
      </p:sp>
      <p:sp>
        <p:nvSpPr>
          <p:cNvPr id="16" name="Rectangle 15"/>
          <p:cNvSpPr/>
          <p:nvPr/>
        </p:nvSpPr>
        <p:spPr>
          <a:xfrm>
            <a:off x="51195" y="4058989"/>
            <a:ext cx="5833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324 + </a:t>
            </a:r>
            <a:r>
              <a:rPr lang="en-US" dirty="0" smtClean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36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81+ </a:t>
            </a:r>
            <a:r>
              <a:rPr lang="en-US" dirty="0" smtClean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4624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961 + 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324 + </a:t>
            </a:r>
            <a:r>
              <a:rPr lang="en-US" b="1" dirty="0" smtClean="0">
                <a:solidFill>
                  <a:schemeClr val="accent1"/>
                </a:solidFill>
              </a:rPr>
              <a:t> </a:t>
            </a:r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324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+ 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225 + </a:t>
            </a:r>
            <a:r>
              <a:rPr lang="en-US" dirty="0" smtClean="0"/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25</a:t>
            </a:r>
            <a:r>
              <a:rPr lang="en-US" dirty="0"/>
              <a:t> </a:t>
            </a:r>
            <a:r>
              <a:rPr lang="en-US" dirty="0" smtClean="0"/>
              <a:t>+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1521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032572" y="3857106"/>
            <a:ext cx="1223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8445</a:t>
            </a:r>
            <a:endParaRPr lang="en-US" sz="4000" b="1" dirty="0"/>
          </a:p>
        </p:txBody>
      </p:sp>
      <p:sp>
        <p:nvSpPr>
          <p:cNvPr id="18" name="Down Arrow 17"/>
          <p:cNvSpPr/>
          <p:nvPr/>
        </p:nvSpPr>
        <p:spPr>
          <a:xfrm>
            <a:off x="2793452" y="3158836"/>
            <a:ext cx="349135" cy="7980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39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 is really going 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1026" name="Picture 2" descr="Image result for linear regression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100" y="1081289"/>
            <a:ext cx="5353801" cy="401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66007" y="5203768"/>
            <a:ext cx="8512233" cy="9642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The algorithm is optimizing the inputs and weights (beta’s) to </a:t>
            </a:r>
            <a:r>
              <a:rPr lang="en-US" sz="2400" b="1" dirty="0" smtClean="0">
                <a:solidFill>
                  <a:schemeClr val="accent1"/>
                </a:solidFill>
              </a:rPr>
              <a:t>minimize the sum of squared errors</a:t>
            </a:r>
            <a:r>
              <a:rPr lang="en-US" sz="2400" dirty="0" smtClean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This is called “ordinary least squares (OLS).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88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Practice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8764" y="1346662"/>
            <a:ext cx="388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/>
              <a:t>Open C_Regression_v1.R</a:t>
            </a:r>
            <a:endParaRPr 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62963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Topics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1"/>
          </p:nvPr>
        </p:nvSpPr>
        <p:spPr>
          <a:xfrm>
            <a:off x="914400" y="1676400"/>
            <a:ext cx="7772400" cy="4572000"/>
          </a:xfrm>
        </p:spPr>
        <p:txBody>
          <a:bodyPr/>
          <a:lstStyle/>
          <a:p>
            <a:r>
              <a:rPr lang="en-US" altLang="en-US" dirty="0" smtClean="0">
                <a:latin typeface="Franklin Gothic Book" panose="020B0503020102020204" pitchFamily="34" charset="0"/>
              </a:rPr>
              <a:t>Explanatory vs. predictive modeling with regression</a:t>
            </a:r>
          </a:p>
          <a:p>
            <a:r>
              <a:rPr lang="en-US" altLang="en-US" dirty="0" smtClean="0">
                <a:latin typeface="Franklin Gothic Book" panose="020B0503020102020204" pitchFamily="34" charset="0"/>
              </a:rPr>
              <a:t>Example: prices of Toyota Corollas</a:t>
            </a:r>
          </a:p>
          <a:p>
            <a:r>
              <a:rPr lang="en-US" altLang="en-US" dirty="0" smtClean="0">
                <a:latin typeface="Franklin Gothic Book" panose="020B0503020102020204" pitchFamily="34" charset="0"/>
              </a:rPr>
              <a:t>Fitting a predictive model</a:t>
            </a:r>
          </a:p>
          <a:p>
            <a:r>
              <a:rPr lang="en-US" altLang="en-US" dirty="0" smtClean="0">
                <a:latin typeface="Franklin Gothic Book" panose="020B0503020102020204" pitchFamily="34" charset="0"/>
              </a:rPr>
              <a:t>Assessing predictive accuracy</a:t>
            </a:r>
          </a:p>
          <a:p>
            <a:r>
              <a:rPr lang="en-US" altLang="en-US" dirty="0" smtClean="0">
                <a:latin typeface="Franklin Gothic Book" panose="020B0503020102020204" pitchFamily="34" charset="0"/>
              </a:rPr>
              <a:t>Selecting a subset of predictors</a:t>
            </a:r>
          </a:p>
          <a:p>
            <a:endParaRPr lang="en-US" altLang="en-US" dirty="0" smtClean="0">
              <a:latin typeface="Franklin Gothic Book" panose="020B0503020102020204" pitchFamily="34" charset="0"/>
            </a:endParaRPr>
          </a:p>
        </p:txBody>
      </p:sp>
      <p:sp>
        <p:nvSpPr>
          <p:cNvPr id="9220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914400" y="6172200"/>
            <a:ext cx="39624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tx2"/>
                </a:solidFill>
                <a:latin typeface="Perpetua" panose="02020502060401020303" pitchFamily="18" charset="0"/>
              </a:rPr>
              <a:t>© Galit Shmueli and Peter Bruce 2017</a:t>
            </a:r>
          </a:p>
        </p:txBody>
      </p:sp>
    </p:spTree>
    <p:extLst>
      <p:ext uri="{BB962C8B-B14F-4D97-AF65-F5344CB8AC3E}">
        <p14:creationId xmlns:p14="http://schemas.microsoft.com/office/powerpoint/2010/main" val="242025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Explanatory Vs Predictive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17410" name="Picture 2" descr="children of the corn crazy eyes rivalry sibling - 658547148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265" y="1398242"/>
            <a:ext cx="3761220" cy="400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65761" y="2211184"/>
            <a:ext cx="450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There is a positive relationship between number of rooms and housing prices.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6007" y="1446415"/>
            <a:ext cx="4206240" cy="63176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Reviewing beta coefficients can explain relationships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24" y="2966605"/>
            <a:ext cx="3305175" cy="12573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2044930" y="3790604"/>
            <a:ext cx="714895" cy="43226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21426" y="4527664"/>
            <a:ext cx="4505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Holding all other inputs constant </a:t>
            </a:r>
            <a:r>
              <a:rPr lang="en-US" dirty="0" smtClean="0"/>
              <a:t>the median price would increase 9.534 for each room.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88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Explanatory Modeling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1111347"/>
            <a:ext cx="7886700" cy="512064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b="1" smtClean="0">
                <a:latin typeface="Franklin Gothic Book" pitchFamily="34" charset="0"/>
              </a:rPr>
              <a:t>Goal: </a:t>
            </a:r>
            <a:r>
              <a:rPr lang="en-US" smtClean="0">
                <a:latin typeface="Franklin Gothic Book" pitchFamily="34" charset="0"/>
              </a:rPr>
              <a:t>Explain relationship between predictors (explanatory variables) and target </a:t>
            </a:r>
          </a:p>
          <a:p>
            <a:pPr>
              <a:defRPr/>
            </a:pPr>
            <a:endParaRPr lang="en-US" smtClean="0">
              <a:latin typeface="Franklin Gothic Book" pitchFamily="34" charset="0"/>
            </a:endParaRPr>
          </a:p>
          <a:p>
            <a:pPr>
              <a:defRPr/>
            </a:pPr>
            <a:r>
              <a:rPr lang="en-US" smtClean="0">
                <a:latin typeface="Franklin Gothic Book" pitchFamily="34" charset="0"/>
              </a:rPr>
              <a:t>Familiar use of regression in data analysis</a:t>
            </a:r>
          </a:p>
          <a:p>
            <a:pPr>
              <a:defRPr/>
            </a:pPr>
            <a:endParaRPr lang="en-US" smtClean="0">
              <a:latin typeface="Franklin Gothic Book" pitchFamily="34" charset="0"/>
            </a:endParaRPr>
          </a:p>
          <a:p>
            <a:pPr>
              <a:defRPr/>
            </a:pPr>
            <a:r>
              <a:rPr lang="en-US" smtClean="0">
                <a:latin typeface="Franklin Gothic Book" pitchFamily="34" charset="0"/>
              </a:rPr>
              <a:t>Model Goal: Fit the data well and understand the contribution of explanatory variables to the model</a:t>
            </a:r>
          </a:p>
          <a:p>
            <a:pPr>
              <a:defRPr/>
            </a:pPr>
            <a:endParaRPr lang="en-US" smtClean="0">
              <a:latin typeface="Franklin Gothic Book" pitchFamily="34" charset="0"/>
            </a:endParaRPr>
          </a:p>
          <a:p>
            <a:pPr>
              <a:defRPr/>
            </a:pPr>
            <a:r>
              <a:rPr lang="en-US" smtClean="0">
                <a:latin typeface="Franklin Gothic Book" pitchFamily="34" charset="0"/>
              </a:rPr>
              <a:t>“goodness-of-fit”: R</a:t>
            </a:r>
            <a:r>
              <a:rPr lang="en-US" baseline="30000" smtClean="0">
                <a:latin typeface="Franklin Gothic Book" pitchFamily="34" charset="0"/>
              </a:rPr>
              <a:t>2</a:t>
            </a:r>
            <a:r>
              <a:rPr lang="en-US" smtClean="0">
                <a:latin typeface="Franklin Gothic Book" pitchFamily="34" charset="0"/>
              </a:rPr>
              <a:t>, residual analysis, p-values</a:t>
            </a:r>
            <a:endParaRPr lang="en-US" dirty="0" smtClean="0">
              <a:latin typeface="Franklin Gothic Boo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93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Predictive Modeling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39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1111347"/>
            <a:ext cx="7886700" cy="512064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  <a:defRPr/>
            </a:pPr>
            <a:r>
              <a:rPr lang="en-US" b="1" smtClean="0">
                <a:latin typeface="Franklin Gothic Book" pitchFamily="34" charset="0"/>
              </a:rPr>
              <a:t>Goal: </a:t>
            </a:r>
            <a:r>
              <a:rPr lang="en-US" smtClean="0">
                <a:latin typeface="Franklin Gothic Book" pitchFamily="34" charset="0"/>
              </a:rPr>
              <a:t>predict target values in other data where we have predictor values, but not target values</a:t>
            </a:r>
          </a:p>
          <a:p>
            <a:pPr>
              <a:defRPr/>
            </a:pPr>
            <a:r>
              <a:rPr lang="en-US" smtClean="0">
                <a:latin typeface="Franklin Gothic Book" pitchFamily="34" charset="0"/>
              </a:rPr>
              <a:t>Classic data mining context</a:t>
            </a:r>
          </a:p>
          <a:p>
            <a:pPr>
              <a:defRPr/>
            </a:pPr>
            <a:r>
              <a:rPr lang="en-US" smtClean="0">
                <a:latin typeface="Franklin Gothic Book" pitchFamily="34" charset="0"/>
              </a:rPr>
              <a:t>Model Goal: </a:t>
            </a:r>
            <a:r>
              <a:rPr lang="en-US" b="1" smtClean="0">
                <a:latin typeface="Franklin Gothic Book" pitchFamily="34" charset="0"/>
              </a:rPr>
              <a:t>Optimize predictive accuracy</a:t>
            </a:r>
          </a:p>
          <a:p>
            <a:pPr>
              <a:defRPr/>
            </a:pPr>
            <a:r>
              <a:rPr lang="en-US" smtClean="0">
                <a:latin typeface="Franklin Gothic Book" pitchFamily="34" charset="0"/>
              </a:rPr>
              <a:t>Train model on training data</a:t>
            </a:r>
          </a:p>
          <a:p>
            <a:pPr>
              <a:defRPr/>
            </a:pPr>
            <a:r>
              <a:rPr lang="en-US" smtClean="0">
                <a:latin typeface="Franklin Gothic Book" pitchFamily="34" charset="0"/>
              </a:rPr>
              <a:t>Assess performance on validation (hold-out) data</a:t>
            </a:r>
          </a:p>
          <a:p>
            <a:pPr>
              <a:defRPr/>
            </a:pPr>
            <a:r>
              <a:rPr lang="en-US" smtClean="0">
                <a:latin typeface="Franklin Gothic Book" pitchFamily="34" charset="0"/>
              </a:rPr>
              <a:t>Explaining role of predictors is not primary purpose (but useful)</a:t>
            </a:r>
            <a:endParaRPr lang="en-US" dirty="0" smtClean="0">
              <a:latin typeface="Franklin Gothic Boo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74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21506" name="Picture 2" descr="Image result for diamonds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877" y="1849957"/>
            <a:ext cx="4857750" cy="33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1715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Explanatory Vs Predictive Modeling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19458" name="Picture 2" descr="Image result for rivalry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189" y="2106527"/>
            <a:ext cx="4606620" cy="319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8338" y="2054850"/>
            <a:ext cx="38867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Make sure you understand the point of your project</a:t>
            </a:r>
          </a:p>
          <a:p>
            <a:pPr algn="ctr"/>
            <a:r>
              <a:rPr lang="en-US" dirty="0" smtClean="0"/>
              <a:t>(explanatory or predictive)</a:t>
            </a:r>
          </a:p>
          <a:p>
            <a:pPr algn="ctr"/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 leaders want to understand a phenomena?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 leaders want to </a:t>
            </a:r>
            <a:r>
              <a:rPr lang="en-US" dirty="0" smtClean="0"/>
              <a:t>understand new data points for prediction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9750" y="4355869"/>
            <a:ext cx="4139738" cy="46551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impacts how you evaluate the model and even what variables you choose.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84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Regression in Action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Partitioning Data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Regression 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Logistic</a:t>
                      </a:r>
                      <a:r>
                        <a:rPr lang="en-US" sz="2000" b="0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Regression for </a:t>
                      </a:r>
                      <a:r>
                        <a:rPr lang="en-US" sz="2000" b="0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</a:t>
                      </a:r>
                      <a:endParaRPr lang="en-US" sz="20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53070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Housekeeping</a:t>
                      </a:r>
                      <a:endParaRPr lang="en-US" sz="20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10/1/2018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8413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4325" y="365126"/>
            <a:ext cx="8515350" cy="591477"/>
          </a:xfrm>
        </p:spPr>
        <p:txBody>
          <a:bodyPr/>
          <a:lstStyle/>
          <a:p>
            <a:r>
              <a:rPr lang="en-US" dirty="0" smtClean="0"/>
              <a:t>How does truecar.com know the price is “great?”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35" y="1146510"/>
            <a:ext cx="7661570" cy="477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62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6" name="Picture 4" descr="Successful businessman working with a computer in his office Stock Photo - 160762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255" y="2381086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548642" y="1612669"/>
            <a:ext cx="4688378" cy="1429789"/>
          </a:xfrm>
          <a:prstGeom prst="wedgeEllipseCallout">
            <a:avLst>
              <a:gd name="adj1" fmla="val 67150"/>
              <a:gd name="adj2" fmla="val 6691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Yeah!  I got a new job!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760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20482" name="Picture 2" descr="Image result for car sales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551" y="2481608"/>
            <a:ext cx="5323173" cy="300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548642" y="1612669"/>
            <a:ext cx="4688378" cy="1429789"/>
          </a:xfrm>
          <a:prstGeom prst="wedgeEllipseCallout">
            <a:avLst>
              <a:gd name="adj1" fmla="val 67150"/>
              <a:gd name="adj2" fmla="val 6691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Dale, </a:t>
            </a:r>
            <a:r>
              <a:rPr lang="en-US" dirty="0"/>
              <a:t>can you predict used car prices?  Then we will know if a car is priced above/below expected value</a:t>
            </a:r>
          </a:p>
        </p:txBody>
      </p:sp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591477"/>
          </a:xfrm>
        </p:spPr>
        <p:txBody>
          <a:bodyPr/>
          <a:lstStyle/>
          <a:p>
            <a:r>
              <a:rPr lang="en-US" dirty="0" smtClean="0"/>
              <a:t>Welcome Dale to </a:t>
            </a:r>
            <a:r>
              <a:rPr lang="en-US" dirty="0" err="1" smtClean="0"/>
              <a:t>TrueCar’s</a:t>
            </a:r>
            <a:r>
              <a:rPr lang="en-US" dirty="0" smtClean="0"/>
              <a:t> Competitor: </a:t>
            </a:r>
            <a:r>
              <a:rPr lang="en-US" dirty="0" err="1" smtClean="0"/>
              <a:t>OldCar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0185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help Dale again.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6" name="Picture 6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9628" y="2599488"/>
            <a:ext cx="4774479" cy="268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3175464" y="1379912"/>
            <a:ext cx="4688378" cy="1429789"/>
          </a:xfrm>
          <a:prstGeom prst="wedgeEllipseCallout">
            <a:avLst>
              <a:gd name="adj1" fmla="val -53063"/>
              <a:gd name="adj2" fmla="val 8086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But of course.  This sounds like a predictive modeling project.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5377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0025" y="365126"/>
            <a:ext cx="8315325" cy="591477"/>
          </a:xfrm>
        </p:spPr>
        <p:txBody>
          <a:bodyPr/>
          <a:lstStyle/>
          <a:p>
            <a:r>
              <a:rPr lang="en-US" dirty="0" smtClean="0"/>
              <a:t>Remember the Workflow?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Kwartler CSCI S-96</a:t>
            </a:r>
            <a:endParaRPr lang="en-US" dirty="0"/>
          </a:p>
        </p:txBody>
      </p:sp>
      <p:sp>
        <p:nvSpPr>
          <p:cNvPr id="6" name="Shape 848"/>
          <p:cNvSpPr txBox="1"/>
          <p:nvPr/>
        </p:nvSpPr>
        <p:spPr>
          <a:xfrm>
            <a:off x="203475" y="3081114"/>
            <a:ext cx="8451300" cy="20909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Problem </a:t>
            </a:r>
            <a:r>
              <a:rPr lang="en" b="1" dirty="0" smtClean="0">
                <a:latin typeface="Open Sans"/>
                <a:ea typeface="Open Sans"/>
                <a:cs typeface="Open Sans"/>
                <a:sym typeface="Open Sans"/>
              </a:rPr>
              <a:t>Formulation </a:t>
            </a:r>
            <a:r>
              <a:rPr lang="en" b="1" dirty="0" smtClean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Predict Toyota Prices</a:t>
            </a:r>
            <a:r>
              <a:rPr lang="en" dirty="0" smtClean="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en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Define data </a:t>
            </a:r>
            <a:r>
              <a:rPr lang="en" b="1" dirty="0" smtClean="0">
                <a:latin typeface="Open Sans"/>
                <a:ea typeface="Open Sans"/>
                <a:cs typeface="Open Sans"/>
                <a:sym typeface="Open Sans"/>
              </a:rPr>
              <a:t>requirements </a:t>
            </a:r>
            <a:r>
              <a:rPr lang="en" b="1" dirty="0" smtClean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Use ~1400 cars &amp; car attributes </a:t>
            </a:r>
            <a:endParaRPr lang="en" b="1" dirty="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 smtClean="0">
                <a:latin typeface="Open Sans"/>
                <a:ea typeface="Open Sans"/>
                <a:cs typeface="Open Sans"/>
                <a:sym typeface="Open Sans"/>
              </a:rPr>
              <a:t>Explore </a:t>
            </a: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the </a:t>
            </a:r>
            <a:r>
              <a:rPr lang="en" b="1" dirty="0" smtClean="0">
                <a:latin typeface="Open Sans"/>
                <a:ea typeface="Open Sans"/>
                <a:cs typeface="Open Sans"/>
                <a:sym typeface="Open Sans"/>
              </a:rPr>
              <a:t>data </a:t>
            </a:r>
            <a:r>
              <a:rPr lang="en" b="1" dirty="0" smtClean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in script</a:t>
            </a:r>
            <a:endParaRPr lang="en" b="1" dirty="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 smtClean="0">
                <a:latin typeface="Open Sans"/>
                <a:ea typeface="Open Sans"/>
                <a:cs typeface="Open Sans"/>
                <a:sym typeface="Open Sans"/>
              </a:rPr>
              <a:t>Perform Analysis &amp; Create Project Artifacts </a:t>
            </a:r>
            <a:r>
              <a:rPr lang="en" b="1" dirty="0" smtClean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fit a linear regression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 smtClean="0">
                <a:latin typeface="Open Sans"/>
                <a:ea typeface="Open Sans"/>
                <a:cs typeface="Open Sans"/>
                <a:sym typeface="Open Sans"/>
              </a:rPr>
              <a:t>Asses/Adjust </a:t>
            </a: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the </a:t>
            </a:r>
            <a:r>
              <a:rPr lang="en" b="1" dirty="0" smtClean="0">
                <a:latin typeface="Open Sans"/>
                <a:ea typeface="Open Sans"/>
                <a:cs typeface="Open Sans"/>
                <a:sym typeface="Open Sans"/>
              </a:rPr>
              <a:t>Project Artifacts  </a:t>
            </a:r>
            <a:r>
              <a:rPr lang="en" b="1" dirty="0" smtClean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Adj. R-Squared, P-Values etc.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 smtClean="0">
                <a:latin typeface="Open Sans"/>
                <a:ea typeface="Open Sans"/>
                <a:cs typeface="Open Sans"/>
                <a:sym typeface="Open Sans"/>
              </a:rPr>
              <a:t>Communicate Results </a:t>
            </a:r>
            <a:r>
              <a:rPr lang="en" b="1" dirty="0" smtClean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examine the coefficients and readout Adj R^2</a:t>
            </a:r>
          </a:p>
          <a:p>
            <a:pPr marL="457200" indent="-304800">
              <a:buSzPct val="100000"/>
              <a:buFont typeface="Open Sans"/>
              <a:buAutoNum type="arabicPeriod"/>
            </a:pPr>
            <a:r>
              <a:rPr lang="en" b="1" dirty="0" smtClean="0">
                <a:latin typeface="Open Sans"/>
                <a:ea typeface="Open Sans"/>
                <a:cs typeface="Open Sans"/>
                <a:sym typeface="Open Sans"/>
              </a:rPr>
              <a:t>Document </a:t>
            </a:r>
            <a:r>
              <a:rPr lang="en" b="1" dirty="0">
                <a:latin typeface="Open Sans"/>
                <a:ea typeface="Open Sans"/>
                <a:cs typeface="Open Sans"/>
                <a:sym typeface="Open Sans"/>
              </a:rPr>
              <a:t>to make it </a:t>
            </a:r>
            <a:r>
              <a:rPr lang="en" b="1" dirty="0" smtClean="0">
                <a:latin typeface="Open Sans"/>
                <a:ea typeface="Open Sans"/>
                <a:cs typeface="Open Sans"/>
                <a:sym typeface="Open Sans"/>
              </a:rPr>
              <a:t>repeatable  </a:t>
            </a:r>
            <a:r>
              <a:rPr lang="en" b="1" dirty="0" smtClean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&gt;&gt; Keep notes in script</a:t>
            </a:r>
            <a:endParaRPr lang="en" b="1" dirty="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Shape 836"/>
          <p:cNvSpPr/>
          <p:nvPr/>
        </p:nvSpPr>
        <p:spPr>
          <a:xfrm>
            <a:off x="34620" y="1430370"/>
            <a:ext cx="991379" cy="689700"/>
          </a:xfrm>
          <a:prstGeom prst="homePlate">
            <a:avLst>
              <a:gd name="adj" fmla="val 50000"/>
            </a:avLst>
          </a:prstGeom>
          <a:solidFill>
            <a:srgbClr val="DE732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Problem Definition</a:t>
            </a:r>
          </a:p>
        </p:txBody>
      </p:sp>
      <p:sp>
        <p:nvSpPr>
          <p:cNvPr id="8" name="Shape 837"/>
          <p:cNvSpPr/>
          <p:nvPr/>
        </p:nvSpPr>
        <p:spPr>
          <a:xfrm>
            <a:off x="828573" y="1430370"/>
            <a:ext cx="1492148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Identify Available Data Sources</a:t>
            </a:r>
          </a:p>
        </p:txBody>
      </p:sp>
      <p:sp>
        <p:nvSpPr>
          <p:cNvPr id="10" name="Shape 839"/>
          <p:cNvSpPr/>
          <p:nvPr/>
        </p:nvSpPr>
        <p:spPr>
          <a:xfrm>
            <a:off x="2123295" y="1430370"/>
            <a:ext cx="1236315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EDA</a:t>
            </a:r>
          </a:p>
        </p:txBody>
      </p:sp>
      <p:sp>
        <p:nvSpPr>
          <p:cNvPr id="11" name="Shape 840"/>
          <p:cNvSpPr/>
          <p:nvPr/>
        </p:nvSpPr>
        <p:spPr>
          <a:xfrm>
            <a:off x="6029325" y="1430370"/>
            <a:ext cx="1802631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Communicate </a:t>
            </a:r>
            <a:r>
              <a:rPr lang="en" sz="10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lang="en" sz="1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Shape 841"/>
          <p:cNvSpPr/>
          <p:nvPr/>
        </p:nvSpPr>
        <p:spPr>
          <a:xfrm>
            <a:off x="7634529" y="1430371"/>
            <a:ext cx="1509471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Document</a:t>
            </a:r>
            <a:endParaRPr lang="en" sz="1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" name="Shape 839"/>
          <p:cNvSpPr/>
          <p:nvPr/>
        </p:nvSpPr>
        <p:spPr>
          <a:xfrm>
            <a:off x="3162184" y="1425606"/>
            <a:ext cx="1492148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Perform Analyssis </a:t>
            </a:r>
            <a:endParaRPr lang="en" sz="1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" name="Shape 839"/>
          <p:cNvSpPr/>
          <p:nvPr/>
        </p:nvSpPr>
        <p:spPr>
          <a:xfrm>
            <a:off x="4456906" y="1435131"/>
            <a:ext cx="1769845" cy="689700"/>
          </a:xfrm>
          <a:prstGeom prst="chevron">
            <a:avLst>
              <a:gd name="adj" fmla="val 50000"/>
            </a:avLst>
          </a:prstGeom>
          <a:solidFill>
            <a:srgbClr val="3D89C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10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Assessment</a:t>
            </a:r>
            <a:endParaRPr lang="en" sz="1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" name="Curved Connector 23"/>
          <p:cNvCxnSpPr>
            <a:stCxn id="8" idx="0"/>
            <a:endCxn id="7" idx="0"/>
          </p:cNvCxnSpPr>
          <p:nvPr/>
        </p:nvCxnSpPr>
        <p:spPr>
          <a:xfrm rot="16200000" flipV="1">
            <a:off x="880054" y="908201"/>
            <a:ext cx="12700" cy="1044337"/>
          </a:xfrm>
          <a:prstGeom prst="curvedConnector3">
            <a:avLst>
              <a:gd name="adj1" fmla="val 180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/>
          <p:cNvCxnSpPr>
            <a:stCxn id="21" idx="0"/>
            <a:endCxn id="8" idx="0"/>
          </p:cNvCxnSpPr>
          <p:nvPr/>
        </p:nvCxnSpPr>
        <p:spPr>
          <a:xfrm rot="16200000" flipH="1" flipV="1">
            <a:off x="2566646" y="261182"/>
            <a:ext cx="4764" cy="2333611"/>
          </a:xfrm>
          <a:prstGeom prst="curvedConnector3">
            <a:avLst>
              <a:gd name="adj1" fmla="val -4798489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21" idx="0"/>
            <a:endCxn id="7" idx="0"/>
          </p:cNvCxnSpPr>
          <p:nvPr/>
        </p:nvCxnSpPr>
        <p:spPr>
          <a:xfrm rot="16200000" flipH="1" flipV="1">
            <a:off x="2044477" y="-260986"/>
            <a:ext cx="4764" cy="3377948"/>
          </a:xfrm>
          <a:prstGeom prst="curvedConnector3">
            <a:avLst>
              <a:gd name="adj1" fmla="val -4798489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22" idx="0"/>
            <a:endCxn id="10" idx="0"/>
          </p:cNvCxnSpPr>
          <p:nvPr/>
        </p:nvCxnSpPr>
        <p:spPr>
          <a:xfrm rot="16200000" flipV="1">
            <a:off x="3866836" y="132563"/>
            <a:ext cx="4761" cy="2600376"/>
          </a:xfrm>
          <a:prstGeom prst="curvedConnector3">
            <a:avLst>
              <a:gd name="adj1" fmla="val 4901512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>
            <a:stCxn id="11" idx="2"/>
            <a:endCxn id="7" idx="2"/>
          </p:cNvCxnSpPr>
          <p:nvPr/>
        </p:nvCxnSpPr>
        <p:spPr>
          <a:xfrm rot="5400000">
            <a:off x="3558051" y="-1080095"/>
            <a:ext cx="12700" cy="6400331"/>
          </a:xfrm>
          <a:prstGeom prst="curvedConnector3">
            <a:avLst>
              <a:gd name="adj1" fmla="val 180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22" idx="2"/>
            <a:endCxn id="21" idx="2"/>
          </p:cNvCxnSpPr>
          <p:nvPr/>
        </p:nvCxnSpPr>
        <p:spPr>
          <a:xfrm rot="5400000" flipH="1">
            <a:off x="4447856" y="1403284"/>
            <a:ext cx="9525" cy="1433571"/>
          </a:xfrm>
          <a:prstGeom prst="curvedConnector3">
            <a:avLst>
              <a:gd name="adj1" fmla="val -240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8372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practice.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79817" y="1413163"/>
            <a:ext cx="4364183" cy="406630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 smtClean="0">
                <a:latin typeface="Franklin Gothic Book" panose="020B0503020102020204" pitchFamily="34" charset="0"/>
              </a:rPr>
              <a:t>Price</a:t>
            </a:r>
            <a:r>
              <a:rPr lang="en-US" altLang="en-US" sz="2000" dirty="0" smtClean="0">
                <a:latin typeface="Franklin Gothic Book" panose="020B0503020102020204" pitchFamily="34" charset="0"/>
              </a:rPr>
              <a:t> in Euros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 smtClean="0">
                <a:latin typeface="Franklin Gothic Book" panose="020B0503020102020204" pitchFamily="34" charset="0"/>
              </a:rPr>
              <a:t>Tires</a:t>
            </a:r>
            <a:r>
              <a:rPr lang="en-US" altLang="en-US" sz="2000" dirty="0" smtClean="0">
                <a:latin typeface="Franklin Gothic Book" panose="020B0503020102020204" pitchFamily="34" charset="0"/>
              </a:rPr>
              <a:t> binary 0/1 are new tires on car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 smtClean="0">
                <a:latin typeface="Franklin Gothic Book" panose="020B0503020102020204" pitchFamily="34" charset="0"/>
              </a:rPr>
              <a:t>Age</a:t>
            </a:r>
            <a:r>
              <a:rPr lang="en-US" altLang="en-US" sz="2000" dirty="0" smtClean="0">
                <a:latin typeface="Franklin Gothic Book" panose="020B0503020102020204" pitchFamily="34" charset="0"/>
              </a:rPr>
              <a:t> in months as of</a:t>
            </a:r>
            <a:r>
              <a:rPr lang="en-US" altLang="en-US" sz="2000" i="1" dirty="0" smtClean="0">
                <a:latin typeface="Franklin Gothic Book" panose="020B0503020102020204" pitchFamily="34" charset="0"/>
              </a:rPr>
              <a:t> </a:t>
            </a:r>
            <a:r>
              <a:rPr lang="en-US" altLang="en-US" sz="2000" dirty="0" smtClean="0">
                <a:latin typeface="Franklin Gothic Book" panose="020B0503020102020204" pitchFamily="34" charset="0"/>
              </a:rPr>
              <a:t>8/04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 smtClean="0">
                <a:latin typeface="Franklin Gothic Book" panose="020B0503020102020204" pitchFamily="34" charset="0"/>
              </a:rPr>
              <a:t>KM</a:t>
            </a:r>
            <a:r>
              <a:rPr lang="en-US" altLang="en-US" sz="2000" dirty="0" smtClean="0">
                <a:latin typeface="Franklin Gothic Book" panose="020B0503020102020204" pitchFamily="34" charset="0"/>
              </a:rPr>
              <a:t> (kilometers)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 smtClean="0">
                <a:latin typeface="Franklin Gothic Book" panose="020B0503020102020204" pitchFamily="34" charset="0"/>
              </a:rPr>
              <a:t>Fuel Type </a:t>
            </a:r>
            <a:r>
              <a:rPr lang="en-US" altLang="en-US" sz="2000" dirty="0" smtClean="0">
                <a:latin typeface="Franklin Gothic Book" panose="020B0503020102020204" pitchFamily="34" charset="0"/>
              </a:rPr>
              <a:t>(diesel, petrol, CNG)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 smtClean="0">
                <a:latin typeface="Franklin Gothic Book" panose="020B0503020102020204" pitchFamily="34" charset="0"/>
              </a:rPr>
              <a:t>HP</a:t>
            </a:r>
            <a:r>
              <a:rPr lang="en-US" altLang="en-US" sz="2000" dirty="0" smtClean="0">
                <a:latin typeface="Franklin Gothic Book" panose="020B0503020102020204" pitchFamily="34" charset="0"/>
              </a:rPr>
              <a:t> (horsepower)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 smtClean="0">
                <a:latin typeface="Franklin Gothic Book" panose="020B0503020102020204" pitchFamily="34" charset="0"/>
              </a:rPr>
              <a:t>Metallic color </a:t>
            </a:r>
            <a:r>
              <a:rPr lang="en-US" altLang="en-US" sz="2000" dirty="0" smtClean="0">
                <a:latin typeface="Franklin Gothic Book" panose="020B0503020102020204" pitchFamily="34" charset="0"/>
              </a:rPr>
              <a:t>(1=yes, 0=no)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 smtClean="0">
                <a:latin typeface="Franklin Gothic Book" panose="020B0503020102020204" pitchFamily="34" charset="0"/>
              </a:rPr>
              <a:t>Automatic transmission </a:t>
            </a:r>
            <a:r>
              <a:rPr lang="en-US" altLang="en-US" sz="2000" dirty="0" smtClean="0">
                <a:latin typeface="Franklin Gothic Book" panose="020B0503020102020204" pitchFamily="34" charset="0"/>
              </a:rPr>
              <a:t>(1=yes, 0=no)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 smtClean="0">
                <a:latin typeface="Franklin Gothic Book" panose="020B0503020102020204" pitchFamily="34" charset="0"/>
              </a:rPr>
              <a:t>CC</a:t>
            </a:r>
            <a:r>
              <a:rPr lang="en-US" altLang="en-US" sz="2000" dirty="0" smtClean="0">
                <a:latin typeface="Franklin Gothic Book" panose="020B0503020102020204" pitchFamily="34" charset="0"/>
              </a:rPr>
              <a:t> (cylinder volume)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 smtClean="0">
                <a:latin typeface="Franklin Gothic Book" panose="020B0503020102020204" pitchFamily="34" charset="0"/>
              </a:rPr>
              <a:t>Doors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 err="1" smtClean="0">
                <a:latin typeface="Franklin Gothic Book" panose="020B0503020102020204" pitchFamily="34" charset="0"/>
              </a:rPr>
              <a:t>Quarterly_Tax</a:t>
            </a:r>
            <a:r>
              <a:rPr lang="en-US" altLang="en-US" sz="2000" dirty="0" smtClean="0">
                <a:latin typeface="Franklin Gothic Book" panose="020B0503020102020204" pitchFamily="34" charset="0"/>
              </a:rPr>
              <a:t> (road tax)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n-US" altLang="en-US" sz="2000" b="1" dirty="0" smtClean="0">
                <a:latin typeface="Franklin Gothic Book" panose="020B0503020102020204" pitchFamily="34" charset="0"/>
              </a:rPr>
              <a:t>Weight</a:t>
            </a:r>
            <a:r>
              <a:rPr lang="en-US" altLang="en-US" sz="2000" dirty="0" smtClean="0">
                <a:latin typeface="Franklin Gothic Book" panose="020B0503020102020204" pitchFamily="34" charset="0"/>
              </a:rPr>
              <a:t> (in kg)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9381" y="1163782"/>
            <a:ext cx="2716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/>
              <a:t>Open </a:t>
            </a:r>
            <a:r>
              <a:rPr lang="en-US" sz="2800" b="1" u="sng" dirty="0" err="1" smtClean="0"/>
              <a:t>D_oldCar.R</a:t>
            </a:r>
            <a:endParaRPr lang="en-US" sz="2800" b="1" u="sng" dirty="0"/>
          </a:p>
        </p:txBody>
      </p:sp>
      <p:sp>
        <p:nvSpPr>
          <p:cNvPr id="8" name="Rectangle 7"/>
          <p:cNvSpPr/>
          <p:nvPr/>
        </p:nvSpPr>
        <p:spPr>
          <a:xfrm>
            <a:off x="208547" y="1961804"/>
            <a:ext cx="4010527" cy="897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Using the preprocessing and partitioning code in your toolbox, create a linear model of Toyota prices.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2549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is susceptible to </a:t>
            </a:r>
            <a:r>
              <a:rPr lang="en-US" b="1" dirty="0" smtClean="0">
                <a:solidFill>
                  <a:schemeClr val="accent1"/>
                </a:solidFill>
              </a:rPr>
              <a:t>multi-</a:t>
            </a:r>
            <a:r>
              <a:rPr lang="en-US" b="1" dirty="0" err="1" smtClean="0">
                <a:solidFill>
                  <a:schemeClr val="accent1"/>
                </a:solidFill>
              </a:rPr>
              <a:t>colinearity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21506" name="Picture 2" descr="Image result for shocked cat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151" y="1891467"/>
            <a:ext cx="3971248" cy="344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36973" y="1629298"/>
            <a:ext cx="3145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Don’t shock the cat by having multi-collinearity.</a:t>
            </a:r>
            <a:endParaRPr lang="en-US" sz="1200" i="1" dirty="0"/>
          </a:p>
        </p:txBody>
      </p:sp>
      <p:sp>
        <p:nvSpPr>
          <p:cNvPr id="8" name="Rectangle 7"/>
          <p:cNvSpPr/>
          <p:nvPr/>
        </p:nvSpPr>
        <p:spPr>
          <a:xfrm>
            <a:off x="400397" y="1263542"/>
            <a:ext cx="3458095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Math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00397" y="3045237"/>
            <a:ext cx="3458095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In other words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00397" y="4577547"/>
            <a:ext cx="3458095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00397" y="1745677"/>
            <a:ext cx="3458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presence of two or more predictor variables sharing the same linear relationship with the outcome variable. 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00397" y="3543997"/>
            <a:ext cx="3458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Two+ informative features are measuring essentially the same thing.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0397" y="5040292"/>
            <a:ext cx="3458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When predicting ice cream sales you include Fahrenheit and Celsius temperatures as two separate informative features.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82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is susceptible to </a:t>
            </a:r>
            <a:r>
              <a:rPr lang="en-US" b="1" dirty="0" smtClean="0">
                <a:solidFill>
                  <a:schemeClr val="accent1"/>
                </a:solidFill>
              </a:rPr>
              <a:t>multi-</a:t>
            </a:r>
            <a:r>
              <a:rPr lang="en-US" b="1" dirty="0" err="1" smtClean="0">
                <a:solidFill>
                  <a:schemeClr val="accent1"/>
                </a:solidFill>
              </a:rPr>
              <a:t>colinearity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49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00397" y="1263542"/>
            <a:ext cx="8503920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What happens with multi-collinearity?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00397" y="2346973"/>
            <a:ext cx="8503920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The good news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00397" y="3629908"/>
            <a:ext cx="8503920" cy="4987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Best Practice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00397" y="1745677"/>
            <a:ext cx="850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effect is exaggerated e.g. double counted. 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00397" y="2845733"/>
            <a:ext cx="8503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problem is so prevalent/impactful that R’s linear regression function handles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Other algorithms are not affected by double counting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0397" y="4092653"/>
            <a:ext cx="8503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Even though </a:t>
            </a:r>
            <a:r>
              <a:rPr lang="en-US" dirty="0"/>
              <a:t>R</a:t>
            </a:r>
            <a:r>
              <a:rPr lang="en-US" dirty="0" smtClean="0"/>
              <a:t> removes it, do not rely on the function.  Understanding the data you put in will avoid “garbage in, garbage out” scenarios.</a:t>
            </a:r>
            <a:endParaRPr lang="en-US" dirty="0"/>
          </a:p>
        </p:txBody>
      </p:sp>
      <p:pic>
        <p:nvPicPr>
          <p:cNvPr id="23556" name="Picture 4" descr="Image result for happy c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732" y="4798220"/>
            <a:ext cx="1629294" cy="137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rot="18951370">
            <a:off x="3042457" y="4971012"/>
            <a:ext cx="1627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Make happy cats by</a:t>
            </a:r>
          </a:p>
          <a:p>
            <a:pPr algn="ctr"/>
            <a:r>
              <a:rPr lang="en-US" sz="1400" dirty="0" smtClean="0"/>
              <a:t> knowing your data.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9346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Regression in Action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Partitioning Data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Regression 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Logistic</a:t>
                      </a:r>
                      <a:r>
                        <a:rPr lang="en-US" sz="2000" b="0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Regression for </a:t>
                      </a:r>
                      <a:r>
                        <a:rPr lang="en-US" sz="2000" b="0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</a:t>
                      </a:r>
                      <a:endParaRPr lang="en-US" sz="20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53070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Housekeeping</a:t>
                      </a:r>
                      <a:endParaRPr lang="en-US" sz="20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10/1/2018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3088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R, script 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13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Summary of the Fit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957" y="1483393"/>
            <a:ext cx="63150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1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1355057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Summary of the Fit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964276" y="4738255"/>
            <a:ext cx="6866313" cy="33105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67295" y="4315326"/>
            <a:ext cx="6866313" cy="25769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8" idx="6"/>
            <a:endCxn id="13" idx="2"/>
          </p:cNvCxnSpPr>
          <p:nvPr/>
        </p:nvCxnSpPr>
        <p:spPr>
          <a:xfrm flipV="1">
            <a:off x="7733608" y="2776451"/>
            <a:ext cx="313112" cy="1667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6"/>
            <a:endCxn id="13" idx="2"/>
          </p:cNvCxnSpPr>
          <p:nvPr/>
        </p:nvCxnSpPr>
        <p:spPr>
          <a:xfrm flipV="1">
            <a:off x="7830589" y="2776451"/>
            <a:ext cx="216131" cy="2127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315200" y="2261062"/>
            <a:ext cx="1463040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Auto ID of multi </a:t>
            </a:r>
            <a:r>
              <a:rPr lang="en-US" sz="1200" dirty="0" err="1" smtClean="0"/>
              <a:t>colinearity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710534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747" y="1355057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Summary of the Fit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4604084" y="2011680"/>
            <a:ext cx="3168316" cy="249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6716684" y="1496291"/>
            <a:ext cx="2111432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Another name for errors.</a:t>
            </a:r>
          </a:p>
          <a:p>
            <a:pPr algn="ctr"/>
            <a:r>
              <a:rPr lang="en-US" sz="1200" dirty="0" smtClean="0"/>
              <a:t>Summary stats for the errors.</a:t>
            </a:r>
            <a:endParaRPr lang="en-US" sz="1200" dirty="0"/>
          </a:p>
        </p:txBody>
      </p:sp>
      <p:sp>
        <p:nvSpPr>
          <p:cNvPr id="16" name="Rounded Rectangle 15"/>
          <p:cNvSpPr/>
          <p:nvPr/>
        </p:nvSpPr>
        <p:spPr>
          <a:xfrm>
            <a:off x="1097279" y="1945178"/>
            <a:ext cx="3506805" cy="63176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024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915" y="1306930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Summary of the Fit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3064042" y="2011680"/>
            <a:ext cx="4882925" cy="193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065818" y="1496291"/>
            <a:ext cx="1762298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Treated Variable Names i.e. informative features</a:t>
            </a:r>
            <a:endParaRPr lang="en-US" sz="1200" dirty="0"/>
          </a:p>
        </p:txBody>
      </p:sp>
      <p:sp>
        <p:nvSpPr>
          <p:cNvPr id="16" name="Rounded Rectangle 15"/>
          <p:cNvSpPr/>
          <p:nvPr/>
        </p:nvSpPr>
        <p:spPr>
          <a:xfrm>
            <a:off x="1097280" y="2826327"/>
            <a:ext cx="1966762" cy="22429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850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Summary of the Fit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4344780" y="2011680"/>
            <a:ext cx="3602187" cy="1689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7065818" y="1496291"/>
            <a:ext cx="1762298" cy="51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Coefficients or Beta values</a:t>
            </a:r>
            <a:endParaRPr lang="en-US" sz="1200" dirty="0"/>
          </a:p>
        </p:txBody>
      </p:sp>
      <p:sp>
        <p:nvSpPr>
          <p:cNvPr id="16" name="Rounded Rectangle 15"/>
          <p:cNvSpPr/>
          <p:nvPr/>
        </p:nvSpPr>
        <p:spPr>
          <a:xfrm>
            <a:off x="3114502" y="2537569"/>
            <a:ext cx="1230278" cy="23275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31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Summary of the Fit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5165558" y="2438400"/>
            <a:ext cx="2399024" cy="1261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6301047" y="1496291"/>
            <a:ext cx="2527069" cy="9421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The </a:t>
            </a:r>
            <a:r>
              <a:rPr lang="en-US" sz="1200" dirty="0"/>
              <a:t>average amount that the </a:t>
            </a:r>
            <a:r>
              <a:rPr lang="en-US" sz="1200" dirty="0" smtClean="0"/>
              <a:t>coefficients vary </a:t>
            </a:r>
            <a:r>
              <a:rPr lang="en-US" sz="1200" dirty="0"/>
              <a:t>from the actual average value of our response variable. 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203032" y="2485943"/>
            <a:ext cx="962526" cy="24273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5375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Summary of the Fit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cxnSp>
        <p:nvCxnSpPr>
          <p:cNvPr id="10" name="Straight Arrow Connector 9"/>
          <p:cNvCxnSpPr>
            <a:stCxn id="16" idx="3"/>
            <a:endCxn id="13" idx="2"/>
          </p:cNvCxnSpPr>
          <p:nvPr/>
        </p:nvCxnSpPr>
        <p:spPr>
          <a:xfrm flipV="1">
            <a:off x="5862368" y="2427316"/>
            <a:ext cx="1702214" cy="1288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6301047" y="1496291"/>
            <a:ext cx="2527069" cy="9310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The coefficient t-value is a measure of how many standard deviations our coefficient estimate is far away from </a:t>
            </a:r>
            <a:r>
              <a:rPr lang="en-US" sz="1200" dirty="0" smtClean="0"/>
              <a:t>0.  In another way, values away from 0 indicate a real relationship</a:t>
            </a:r>
            <a:endParaRPr lang="en-US" sz="1200" dirty="0"/>
          </a:p>
        </p:txBody>
      </p:sp>
      <p:sp>
        <p:nvSpPr>
          <p:cNvPr id="16" name="Rounded Rectangle 15"/>
          <p:cNvSpPr/>
          <p:nvPr/>
        </p:nvSpPr>
        <p:spPr>
          <a:xfrm>
            <a:off x="5130848" y="2501986"/>
            <a:ext cx="731520" cy="24273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2080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Summary of the Fit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6301047" y="1496291"/>
            <a:ext cx="2527069" cy="93102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P-Values</a:t>
            </a:r>
          </a:p>
          <a:p>
            <a:pPr algn="ctr"/>
            <a:r>
              <a:rPr lang="en-US" sz="1200" dirty="0" smtClean="0"/>
              <a:t>The probability of seeing a value larger than the t value.</a:t>
            </a:r>
          </a:p>
          <a:p>
            <a:pPr algn="ctr"/>
            <a:r>
              <a:rPr lang="en-US" sz="1200" dirty="0" smtClean="0"/>
              <a:t>Small p-values mean its less likely due to chance.</a:t>
            </a:r>
            <a:endParaRPr lang="en-US" sz="1200" dirty="0"/>
          </a:p>
        </p:txBody>
      </p:sp>
      <p:sp>
        <p:nvSpPr>
          <p:cNvPr id="16" name="Rounded Rectangle 15"/>
          <p:cNvSpPr/>
          <p:nvPr/>
        </p:nvSpPr>
        <p:spPr>
          <a:xfrm>
            <a:off x="5759116" y="2518611"/>
            <a:ext cx="1855342" cy="23261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/>
          <p:cNvCxnSpPr>
            <a:stCxn id="16" idx="3"/>
            <a:endCxn id="13" idx="3"/>
          </p:cNvCxnSpPr>
          <p:nvPr/>
        </p:nvCxnSpPr>
        <p:spPr>
          <a:xfrm flipV="1">
            <a:off x="7614458" y="1961804"/>
            <a:ext cx="1213658" cy="1719860"/>
          </a:xfrm>
          <a:prstGeom prst="bentConnector3">
            <a:avLst>
              <a:gd name="adj1" fmla="val 118836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5935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Summary of the Fit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59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6301047" y="1280161"/>
            <a:ext cx="2527069" cy="114715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P-Values</a:t>
            </a:r>
          </a:p>
          <a:p>
            <a:pPr algn="ctr"/>
            <a:r>
              <a:rPr lang="en-US" sz="1200" dirty="0" smtClean="0"/>
              <a:t>In stats p &lt;0.05 is good but in business I have seen p&lt;0.2.</a:t>
            </a:r>
          </a:p>
          <a:p>
            <a:pPr algn="ctr"/>
            <a:r>
              <a:rPr lang="en-US" sz="1200" dirty="0" smtClean="0"/>
              <a:t>It’s a good idea to rebuild a model without variables that do not meet the cutoff.</a:t>
            </a:r>
            <a:endParaRPr lang="en-US" sz="1200" dirty="0"/>
          </a:p>
        </p:txBody>
      </p:sp>
      <p:cxnSp>
        <p:nvCxnSpPr>
          <p:cNvPr id="9" name="Elbow Connector 8"/>
          <p:cNvCxnSpPr>
            <a:stCxn id="11" idx="3"/>
            <a:endCxn id="13" idx="3"/>
          </p:cNvCxnSpPr>
          <p:nvPr/>
        </p:nvCxnSpPr>
        <p:spPr>
          <a:xfrm flipV="1">
            <a:off x="7614458" y="1853739"/>
            <a:ext cx="1213658" cy="1827925"/>
          </a:xfrm>
          <a:prstGeom prst="bentConnector3">
            <a:avLst>
              <a:gd name="adj1" fmla="val 1188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5759116" y="2518611"/>
            <a:ext cx="1855342" cy="23261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687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 idx="4294967295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 sz="3600"/>
              <a:t>The Problem of Overfitting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914400" y="1828800"/>
            <a:ext cx="7772400" cy="4191000"/>
          </a:xfrm>
        </p:spPr>
        <p:txBody>
          <a:bodyPr/>
          <a:lstStyle/>
          <a:p>
            <a:pPr eaLnBrk="1" hangingPunct="1"/>
            <a:r>
              <a:rPr lang="en-US" altLang="en-US">
                <a:latin typeface="Franklin Gothic Book" pitchFamily="34" charset="0"/>
              </a:rPr>
              <a:t>Statistical models can produce highly complex explanations of relationships between variables</a:t>
            </a:r>
          </a:p>
          <a:p>
            <a:pPr eaLnBrk="1" hangingPunct="1"/>
            <a:r>
              <a:rPr lang="en-US" altLang="en-US">
                <a:latin typeface="Franklin Gothic Book" pitchFamily="34" charset="0"/>
              </a:rPr>
              <a:t>The “fit” may be excellent</a:t>
            </a:r>
          </a:p>
          <a:p>
            <a:pPr eaLnBrk="1" hangingPunct="1"/>
            <a:r>
              <a:rPr lang="en-US" altLang="en-US">
                <a:latin typeface="Franklin Gothic Book" pitchFamily="34" charset="0"/>
              </a:rPr>
              <a:t>When used with </a:t>
            </a:r>
            <a:r>
              <a:rPr lang="en-US" altLang="en-US" u="sng">
                <a:latin typeface="Franklin Gothic Book" pitchFamily="34" charset="0"/>
              </a:rPr>
              <a:t>new</a:t>
            </a:r>
            <a:r>
              <a:rPr lang="en-US" altLang="en-US">
                <a:latin typeface="Franklin Gothic Book" pitchFamily="34" charset="0"/>
              </a:rPr>
              <a:t> data, models of great complexity do not do so well.</a:t>
            </a:r>
          </a:p>
        </p:txBody>
      </p:sp>
    </p:spTree>
    <p:extLst>
      <p:ext uri="{BB962C8B-B14F-4D97-AF65-F5344CB8AC3E}">
        <p14:creationId xmlns:p14="http://schemas.microsoft.com/office/powerpoint/2010/main" val="21494382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2" y="1114425"/>
            <a:ext cx="6315075" cy="462915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Summary of the Fit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6301047" y="1280161"/>
            <a:ext cx="2527069" cy="81464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P-Values</a:t>
            </a:r>
          </a:p>
          <a:p>
            <a:pPr algn="ctr"/>
            <a:r>
              <a:rPr lang="en-US" sz="1200" dirty="0" smtClean="0"/>
              <a:t>We could drop </a:t>
            </a:r>
            <a:r>
              <a:rPr lang="en-US" sz="1200" dirty="0" smtClean="0"/>
              <a:t>??? Based on p values?</a:t>
            </a:r>
            <a:endParaRPr lang="en-US" sz="1200" dirty="0"/>
          </a:p>
        </p:txBody>
      </p:sp>
      <p:sp>
        <p:nvSpPr>
          <p:cNvPr id="16" name="Rounded Rectangle 15"/>
          <p:cNvSpPr/>
          <p:nvPr/>
        </p:nvSpPr>
        <p:spPr>
          <a:xfrm>
            <a:off x="5791200" y="2493825"/>
            <a:ext cx="1823258" cy="24273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/>
          <p:cNvCxnSpPr>
            <a:stCxn id="16" idx="3"/>
            <a:endCxn id="13" idx="3"/>
          </p:cNvCxnSpPr>
          <p:nvPr/>
        </p:nvCxnSpPr>
        <p:spPr>
          <a:xfrm flipV="1">
            <a:off x="7614458" y="1687484"/>
            <a:ext cx="1213658" cy="2019999"/>
          </a:xfrm>
          <a:prstGeom prst="bentConnector3">
            <a:avLst>
              <a:gd name="adj1" fmla="val 1188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81890" y="5752407"/>
            <a:ext cx="7880465" cy="515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What variables should we drop with a p-value &gt;=0.2?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203984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the script 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2540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Parsimonious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56459" y="5303520"/>
            <a:ext cx="7631083" cy="748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Parsimony or compactness is desirable in models.  The more features in a model, the more complexity we introduce, data integrity, data interactions, time to score and time to predict are all impacted.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2" y="1097630"/>
            <a:ext cx="627697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9824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2" y="1097630"/>
            <a:ext cx="6276975" cy="418147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Parsimonious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301047" y="1148317"/>
            <a:ext cx="2527069" cy="10494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R-</a:t>
            </a:r>
            <a:r>
              <a:rPr lang="en-US" sz="1100" dirty="0" err="1" smtClean="0"/>
              <a:t>Sq</a:t>
            </a:r>
            <a:r>
              <a:rPr lang="en-US" sz="1100" dirty="0" smtClean="0"/>
              <a:t>: how much of the variation are the model is fitting. R-</a:t>
            </a:r>
            <a:r>
              <a:rPr lang="en-US" sz="1100" dirty="0" err="1" smtClean="0"/>
              <a:t>Sq</a:t>
            </a:r>
            <a:r>
              <a:rPr lang="en-US" sz="1100" dirty="0" smtClean="0"/>
              <a:t>  measures the linear relationship between Price &amp; </a:t>
            </a:r>
            <a:r>
              <a:rPr lang="en-US" sz="1100" dirty="0"/>
              <a:t>features </a:t>
            </a:r>
            <a:r>
              <a:rPr lang="en-US" altLang="en-US" sz="1100" dirty="0"/>
              <a:t>It always lies between 0 and 1 </a:t>
            </a:r>
          </a:p>
          <a:p>
            <a:pPr algn="ctr"/>
            <a:r>
              <a:rPr lang="en-US" sz="1100" dirty="0"/>
              <a:t>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379621" y="4940966"/>
            <a:ext cx="4828674" cy="1764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Elbow Connector 9"/>
          <p:cNvCxnSpPr>
            <a:stCxn id="9" idx="3"/>
            <a:endCxn id="8" idx="3"/>
          </p:cNvCxnSpPr>
          <p:nvPr/>
        </p:nvCxnSpPr>
        <p:spPr>
          <a:xfrm flipV="1">
            <a:off x="6208295" y="1673043"/>
            <a:ext cx="2619821" cy="3356156"/>
          </a:xfrm>
          <a:prstGeom prst="bentConnector3">
            <a:avLst>
              <a:gd name="adj1" fmla="val 1087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85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2" y="3881437"/>
            <a:ext cx="8006269" cy="804863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 the two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0211" y="5261811"/>
            <a:ext cx="8983579" cy="6416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It can be said that both models explain ~87% of the variation in car prices.  Dropping the variables improved accuracy and reinforces the fact that the variables didn’t add value.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8043" y="1796716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fit1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78043" y="358541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fit2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593558" y="3336758"/>
            <a:ext cx="800501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6801853" y="2358189"/>
            <a:ext cx="930442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713621" y="4098758"/>
            <a:ext cx="930442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74" y="2190750"/>
            <a:ext cx="8086725" cy="74295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851733" y="2379495"/>
            <a:ext cx="930442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48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a Prediction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0211" y="5261811"/>
            <a:ext cx="8983579" cy="6416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Besides P-Values which is a variable level KPI, and adjusted R-</a:t>
            </a:r>
            <a:r>
              <a:rPr lang="en-US" dirty="0" err="1" smtClean="0">
                <a:solidFill>
                  <a:schemeClr val="tx1"/>
                </a:solidFill>
              </a:rPr>
              <a:t>Sq</a:t>
            </a:r>
            <a:r>
              <a:rPr lang="en-US" dirty="0" smtClean="0">
                <a:solidFill>
                  <a:schemeClr val="tx1"/>
                </a:solidFill>
              </a:rPr>
              <a:t> there are two popular KPI for evaluating continuous model predictions.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3375" y="1502807"/>
            <a:ext cx="393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MAPE-</a:t>
            </a:r>
            <a:r>
              <a:rPr lang="en-US" dirty="0"/>
              <a:t> Mean Absolute Percentage Error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557804"/>
              </p:ext>
            </p:extLst>
          </p:nvPr>
        </p:nvGraphicFramePr>
        <p:xfrm>
          <a:off x="3130526" y="2910472"/>
          <a:ext cx="291503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6719"/>
                <a:gridCol w="173831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Actual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Predicted/Forecasted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514350" y="2085975"/>
            <a:ext cx="81581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97179" y="249053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68779" y="2490536"/>
            <a:ext cx="66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dirty="0" smtClean="0"/>
              <a:t>-hat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8679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RMSE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386806"/>
              </p:ext>
            </p:extLst>
          </p:nvPr>
        </p:nvGraphicFramePr>
        <p:xfrm>
          <a:off x="328400" y="2397125"/>
          <a:ext cx="4725498" cy="198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387"/>
                <a:gridCol w="1738313"/>
                <a:gridCol w="1115899"/>
                <a:gridCol w="111589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Actual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Predicted/Forecasted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Errors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Squared Errors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Isosceles Triangle 7"/>
          <p:cNvSpPr/>
          <p:nvPr/>
        </p:nvSpPr>
        <p:spPr>
          <a:xfrm rot="5400000">
            <a:off x="4432698" y="3175398"/>
            <a:ext cx="1864517" cy="3714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928572" y="280035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676900" y="315991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36+16+9+4</a:t>
            </a:r>
            <a:endParaRPr lang="en-US" u="sng" dirty="0"/>
          </a:p>
        </p:txBody>
      </p:sp>
      <p:sp>
        <p:nvSpPr>
          <p:cNvPr id="11" name="TextBox 10"/>
          <p:cNvSpPr txBox="1"/>
          <p:nvPr/>
        </p:nvSpPr>
        <p:spPr>
          <a:xfrm>
            <a:off x="6142572" y="34194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8600" y="5831669"/>
            <a:ext cx="865822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To manually calculate RMSE, work the acronym backwards.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1076" y="2004752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711220" y="2004752"/>
            <a:ext cx="66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r>
              <a:rPr lang="en-US" dirty="0" smtClean="0"/>
              <a:t>-hat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982829" y="1990474"/>
            <a:ext cx="82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ERROR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954379" y="1990473"/>
            <a:ext cx="1153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ERROR-SQ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3698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RMSE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3375" y="1133475"/>
            <a:ext cx="325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RMSE-</a:t>
            </a:r>
            <a:r>
              <a:rPr lang="en-US" dirty="0"/>
              <a:t> Root Mean Squared Error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600" y="5831669"/>
            <a:ext cx="865822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In the same units being measured, tells you +/- the prediction error.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28400" y="2397125"/>
          <a:ext cx="4725498" cy="198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387"/>
                <a:gridCol w="1738313"/>
                <a:gridCol w="1115899"/>
                <a:gridCol w="111589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Actual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Predicted/Forecasted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Errors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Squared Errors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Isosceles Triangle 4"/>
          <p:cNvSpPr/>
          <p:nvPr/>
        </p:nvSpPr>
        <p:spPr>
          <a:xfrm rot="5400000">
            <a:off x="4432698" y="3175398"/>
            <a:ext cx="1864517" cy="371475"/>
          </a:xfrm>
          <a:prstGeom prst="triangl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928572" y="2455068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76900" y="315991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36+16+9+4</a:t>
            </a:r>
            <a:endParaRPr lang="en-US" u="sng" dirty="0"/>
          </a:p>
        </p:txBody>
      </p:sp>
      <p:sp>
        <p:nvSpPr>
          <p:cNvPr id="13" name="TextBox 12"/>
          <p:cNvSpPr txBox="1"/>
          <p:nvPr/>
        </p:nvSpPr>
        <p:spPr>
          <a:xfrm>
            <a:off x="6142572" y="34194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4" name="Isosceles Triangle 13"/>
          <p:cNvSpPr/>
          <p:nvPr/>
        </p:nvSpPr>
        <p:spPr>
          <a:xfrm rot="5400000">
            <a:off x="6185310" y="3170630"/>
            <a:ext cx="1864517" cy="3714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38296" y="2469355"/>
            <a:ext cx="1331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Square Root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800975" y="3057525"/>
                <a:ext cx="45719" cy="407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16.25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975" y="3057525"/>
                <a:ext cx="45719" cy="407547"/>
              </a:xfrm>
              <a:prstGeom prst="rect">
                <a:avLst/>
              </a:prstGeom>
              <a:blipFill rotWithShape="0">
                <a:blip r:embed="rId6"/>
                <a:stretch>
                  <a:fillRect r="-18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7843838" y="3571875"/>
            <a:ext cx="708848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=4.03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7115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33375" y="1174191"/>
            <a:ext cx="393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MAPE-</a:t>
            </a:r>
            <a:r>
              <a:rPr lang="en-US" dirty="0"/>
              <a:t> Mean Absolute Percentage Error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600" y="5254153"/>
            <a:ext cx="8658225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Instead of squaring error, take the absolute error.  Then divide that by the </a:t>
            </a:r>
            <a:r>
              <a:rPr lang="en-US" dirty="0" err="1" smtClean="0">
                <a:solidFill>
                  <a:schemeClr val="bg1"/>
                </a:solidFill>
              </a:rPr>
              <a:t>foreast</a:t>
            </a:r>
            <a:r>
              <a:rPr lang="en-US" dirty="0" smtClean="0">
                <a:solidFill>
                  <a:schemeClr val="bg1"/>
                </a:solidFill>
              </a:rPr>
              <a:t> value</a:t>
            </a:r>
            <a:r>
              <a:rPr lang="en-US" dirty="0" smtClean="0">
                <a:solidFill>
                  <a:schemeClr val="bg1"/>
                </a:solidFill>
              </a:rPr>
              <a:t>.  Lastly calculate a mean average of all the percentage errors. 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314113" y="2354262"/>
          <a:ext cx="5443751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964"/>
                <a:gridCol w="1619979"/>
                <a:gridCol w="1039936"/>
                <a:gridCol w="1039936"/>
                <a:gridCol w="103993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Actual Values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Predicted/Forecasted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Errors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Absolute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As % of Forecast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=6/16 or </a:t>
                      </a:r>
                      <a:r>
                        <a:rPr lang="en-US" b="1" dirty="0" smtClean="0"/>
                        <a:t>37%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=4/8 or </a:t>
                      </a:r>
                    </a:p>
                    <a:p>
                      <a:pPr algn="ctr"/>
                      <a:r>
                        <a:rPr lang="en-US" b="1" dirty="0" smtClean="0"/>
                        <a:t>50%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=3/17 or </a:t>
                      </a:r>
                      <a:r>
                        <a:rPr lang="en-US" b="1" dirty="0" smtClean="0"/>
                        <a:t>17%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=2/34 or </a:t>
                      </a:r>
                    </a:p>
                    <a:p>
                      <a:pPr algn="ctr"/>
                      <a:r>
                        <a:rPr lang="en-US" b="1" dirty="0" smtClean="0"/>
                        <a:t>5%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Isosceles Triangle 9"/>
          <p:cNvSpPr/>
          <p:nvPr/>
        </p:nvSpPr>
        <p:spPr>
          <a:xfrm rot="5400000">
            <a:off x="5761442" y="3175398"/>
            <a:ext cx="1864517" cy="371475"/>
          </a:xfrm>
          <a:prstGeom prst="triangle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980074" y="2440781"/>
            <a:ext cx="2163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Mean of Percentages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005644" y="3159918"/>
            <a:ext cx="20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37%+50%+17%+5%</a:t>
            </a:r>
            <a:endParaRPr lang="en-US" u="sng" dirty="0"/>
          </a:p>
        </p:txBody>
      </p:sp>
      <p:sp>
        <p:nvSpPr>
          <p:cNvPr id="14" name="TextBox 13"/>
          <p:cNvSpPr txBox="1"/>
          <p:nvPr/>
        </p:nvSpPr>
        <p:spPr>
          <a:xfrm>
            <a:off x="7899941" y="34337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672388" y="3971925"/>
            <a:ext cx="873957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=27.7%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2710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script 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69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29698" name="Picture 2" descr="Image result for car salesm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386" y="1764464"/>
            <a:ext cx="476250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97306" y="1764631"/>
            <a:ext cx="3015916" cy="5935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How good is Dale’s model?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588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 idx="4294967295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/>
              <a:t>100% fit – not useful for </a:t>
            </a:r>
            <a:r>
              <a:rPr lang="en-US" altLang="en-US" u="sng"/>
              <a:t>new</a:t>
            </a:r>
            <a:r>
              <a:rPr lang="en-US" altLang="en-US"/>
              <a:t> data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4294967295"/>
          </p:nvPr>
        </p:nvGraphicFramePr>
        <p:xfrm>
          <a:off x="914400" y="1447800"/>
          <a:ext cx="77724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738403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Regression in Action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Partitioning Data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Regression 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Logistic</a:t>
                      </a:r>
                      <a:r>
                        <a:rPr lang="en-US" sz="2000" b="0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Regression for </a:t>
                      </a:r>
                      <a:r>
                        <a:rPr lang="en-US" sz="2000" b="0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</a:t>
                      </a:r>
                      <a:endParaRPr lang="en-US" sz="20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53070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Housekeeping</a:t>
                      </a:r>
                      <a:endParaRPr lang="en-US" sz="20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10/1/2018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8915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Vs Logistic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22" y="1277504"/>
            <a:ext cx="6840415" cy="436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8496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382-4F61-4E24-BE1A-377EC83D0E3A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84" y="1306897"/>
            <a:ext cx="7930662" cy="5052352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628650" y="365126"/>
            <a:ext cx="7886700" cy="59147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Binary (Price &gt;$11K = 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1430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Huh?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53" y="1294125"/>
            <a:ext cx="7561385" cy="482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307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find out firsthand.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8892" y="1406769"/>
            <a:ext cx="3822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/>
              <a:t>Open </a:t>
            </a:r>
            <a:r>
              <a:rPr lang="en-US" sz="2800" b="1" u="sng" dirty="0" err="1" smtClean="0"/>
              <a:t>E_lm_for</a:t>
            </a:r>
            <a:r>
              <a:rPr lang="en-US" sz="2800" b="1" u="sng" dirty="0" smtClean="0"/>
              <a:t> </a:t>
            </a:r>
            <a:r>
              <a:rPr lang="en-US" sz="2800" b="1" u="sng" dirty="0" err="1" smtClean="0"/>
              <a:t>classes.R</a:t>
            </a:r>
            <a:endParaRPr 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8396960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738554" y="1453662"/>
            <a:ext cx="7772400" cy="45720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smtClean="0"/>
              <a:t>Extends idea of linear regression to situation where outcome variable is categorical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Widely used, particularly where a structured model is useful to explain (=</a:t>
            </a:r>
            <a:r>
              <a:rPr lang="en-US" altLang="en-US" i="1" dirty="0" smtClean="0"/>
              <a:t>profiling</a:t>
            </a:r>
            <a:r>
              <a:rPr lang="en-US" altLang="en-US" dirty="0" smtClean="0"/>
              <a:t>) or to predict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Instead of ordinary least squares, </a:t>
            </a:r>
            <a:r>
              <a:rPr lang="en-US" altLang="en-US" i="1" dirty="0" smtClean="0">
                <a:latin typeface="Symbol" panose="05050102010706020507" pitchFamily="18" charset="2"/>
              </a:rPr>
              <a:t>b </a:t>
            </a:r>
            <a:r>
              <a:rPr lang="en-US" altLang="en-US" dirty="0"/>
              <a:t>estimates a</a:t>
            </a:r>
            <a:r>
              <a:rPr lang="en-US" altLang="en-US" dirty="0" smtClean="0"/>
              <a:t>re derived through an iterative process called </a:t>
            </a:r>
            <a:r>
              <a:rPr lang="en-US" altLang="en-US" i="1" dirty="0" smtClean="0"/>
              <a:t>maximum likelihood estimation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We focus on binary classification</a:t>
            </a:r>
          </a:p>
          <a:p>
            <a:pPr lvl="1">
              <a:buFont typeface="Wingdings 2" panose="05020102010507070707" pitchFamily="18" charset="2"/>
              <a:buNone/>
            </a:pPr>
            <a:r>
              <a:rPr lang="en-US" altLang="en-US" dirty="0" smtClean="0"/>
              <a:t>i.e.  </a:t>
            </a:r>
            <a:r>
              <a:rPr lang="en-US" altLang="en-US" i="1" dirty="0" smtClean="0"/>
              <a:t>Y</a:t>
            </a:r>
            <a:r>
              <a:rPr lang="en-US" altLang="en-US" dirty="0" smtClean="0"/>
              <a:t>=0 or </a:t>
            </a:r>
            <a:r>
              <a:rPr lang="en-US" altLang="en-US" i="1" dirty="0" smtClean="0"/>
              <a:t>Y</a:t>
            </a:r>
            <a:r>
              <a:rPr lang="en-US" altLang="en-US" dirty="0" smtClean="0"/>
              <a:t>=1</a:t>
            </a:r>
          </a:p>
          <a:p>
            <a:endParaRPr lang="en-US" altLang="en-US" dirty="0" smtClean="0"/>
          </a:p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88016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Logit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sz="quarter" idx="1"/>
          </p:nvPr>
        </p:nvSpPr>
        <p:spPr>
          <a:xfrm>
            <a:off x="628650" y="1111347"/>
            <a:ext cx="7886700" cy="2933115"/>
          </a:xfrm>
        </p:spPr>
        <p:txBody>
          <a:bodyPr/>
          <a:lstStyle/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en-US" b="1" dirty="0" smtClean="0"/>
              <a:t>Goal:</a:t>
            </a:r>
            <a:r>
              <a:rPr lang="en-US" altLang="en-US" dirty="0" smtClean="0"/>
              <a:t> Find a function of the predictor variables that relates them to a 0/1 outcome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r>
              <a:rPr lang="en-US" altLang="en-US" dirty="0" smtClean="0"/>
              <a:t>Instead of </a:t>
            </a:r>
            <a:r>
              <a:rPr lang="en-US" altLang="en-US" i="1" dirty="0" smtClean="0"/>
              <a:t>Y</a:t>
            </a:r>
            <a:r>
              <a:rPr lang="en-US" altLang="en-US" dirty="0" smtClean="0"/>
              <a:t> as outcome variable (like in linear regression), we use a function of Y called the </a:t>
            </a:r>
            <a:r>
              <a:rPr lang="en-US" altLang="en-US" b="1" i="1" dirty="0" smtClean="0"/>
              <a:t>logit</a:t>
            </a:r>
          </a:p>
          <a:p>
            <a:pPr eaLnBrk="1" hangingPunct="1"/>
            <a:r>
              <a:rPr lang="en-US" altLang="en-US" dirty="0" smtClean="0"/>
              <a:t>Logit can be modeled as a linear function of the predictors</a:t>
            </a:r>
          </a:p>
          <a:p>
            <a:pPr eaLnBrk="1" hangingPunct="1"/>
            <a:r>
              <a:rPr lang="en-US" altLang="en-US" dirty="0" smtClean="0"/>
              <a:t>The logit can be mapped back to a probability, which, in turn, can be mapped to a class</a:t>
            </a:r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© Galit Shmueli and Peter Bruce 2017</a:t>
            </a:r>
          </a:p>
        </p:txBody>
      </p:sp>
      <p:pic>
        <p:nvPicPr>
          <p:cNvPr id="86018" name="Picture 2" descr="Image result for log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034" y="3939808"/>
            <a:ext cx="3333750" cy="217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Brace 1"/>
          <p:cNvSpPr/>
          <p:nvPr/>
        </p:nvSpPr>
        <p:spPr>
          <a:xfrm>
            <a:off x="5328140" y="3938954"/>
            <a:ext cx="879231" cy="214532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295293" y="4589583"/>
            <a:ext cx="2989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a continuous outcome but has little change  as it approaches -1 &amp;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4825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smtClean="0"/>
              <a:t>Step 1: Logistic Response Function</a:t>
            </a:r>
          </a:p>
        </p:txBody>
      </p:sp>
      <p:sp>
        <p:nvSpPr>
          <p:cNvPr id="1028" name="Content Placeholder 2"/>
          <p:cNvSpPr>
            <a:spLocks noGrp="1"/>
          </p:cNvSpPr>
          <p:nvPr>
            <p:ph sz="quarter" idx="1"/>
          </p:nvPr>
        </p:nvSpPr>
        <p:spPr>
          <a:xfrm>
            <a:off x="628650" y="1111347"/>
            <a:ext cx="7886700" cy="1350499"/>
          </a:xfrm>
        </p:spPr>
        <p:txBody>
          <a:bodyPr/>
          <a:lstStyle/>
          <a:p>
            <a:pPr marL="0" indent="0" eaLnBrk="1" hangingPunct="1">
              <a:buFont typeface="Wingdings 2" panose="05020102010507070707" pitchFamily="18" charset="2"/>
              <a:buNone/>
            </a:pPr>
            <a:r>
              <a:rPr lang="en-US" altLang="en-US" i="1" dirty="0" smtClean="0"/>
              <a:t>p</a:t>
            </a:r>
            <a:r>
              <a:rPr lang="en-US" altLang="en-US" dirty="0" smtClean="0"/>
              <a:t> = probability of belonging to class 1</a:t>
            </a:r>
          </a:p>
          <a:p>
            <a:pPr marL="0" indent="0" eaLnBrk="1" hangingPunct="1">
              <a:buFont typeface="Wingdings 2" panose="05020102010507070707" pitchFamily="18" charset="2"/>
              <a:buNone/>
            </a:pPr>
            <a:endParaRPr lang="en-US" altLang="en-US" dirty="0" smtClean="0"/>
          </a:p>
          <a:p>
            <a:pPr marL="0" indent="0" eaLnBrk="1" hangingPunct="1">
              <a:buFont typeface="Wingdings 2" panose="05020102010507070707" pitchFamily="18" charset="2"/>
              <a:buNone/>
            </a:pPr>
            <a:r>
              <a:rPr lang="en-US" altLang="en-US" dirty="0" smtClean="0"/>
              <a:t>Need to relate </a:t>
            </a:r>
            <a:r>
              <a:rPr lang="en-US" altLang="en-US" i="1" dirty="0" smtClean="0"/>
              <a:t>p</a:t>
            </a:r>
            <a:r>
              <a:rPr lang="en-US" altLang="en-US" dirty="0" smtClean="0"/>
              <a:t> to predictors with a function that guarantees 0 </a:t>
            </a:r>
            <a:r>
              <a:rPr lang="en-US" altLang="en-US" dirty="0" smtClean="0">
                <a:sym typeface="Symbol" panose="05050102010706020507" pitchFamily="18" charset="2"/>
              </a:rPr>
              <a:t></a:t>
            </a:r>
            <a:r>
              <a:rPr lang="en-US" altLang="en-US" dirty="0" smtClean="0"/>
              <a:t> </a:t>
            </a:r>
            <a:r>
              <a:rPr lang="en-US" altLang="en-US" i="1" dirty="0" smtClean="0"/>
              <a:t>p</a:t>
            </a:r>
            <a:r>
              <a:rPr lang="en-US" altLang="en-US" dirty="0" smtClean="0"/>
              <a:t> </a:t>
            </a:r>
            <a:r>
              <a:rPr lang="en-US" altLang="en-US" dirty="0" smtClean="0">
                <a:sym typeface="Symbol" panose="05050102010706020507" pitchFamily="18" charset="2"/>
              </a:rPr>
              <a:t></a:t>
            </a:r>
            <a:r>
              <a:rPr lang="en-US" altLang="en-US" dirty="0" smtClean="0"/>
              <a:t> 1</a:t>
            </a:r>
          </a:p>
          <a:p>
            <a:pPr marL="0" indent="0" eaLnBrk="1" hangingPunct="1"/>
            <a:endParaRPr lang="en-US" altLang="en-US" dirty="0" smtClean="0"/>
          </a:p>
          <a:p>
            <a:pPr marL="0" indent="0" eaLnBrk="1" hangingPunct="1"/>
            <a:endParaRPr lang="en-US" altLang="en-US" dirty="0" smtClean="0"/>
          </a:p>
          <a:p>
            <a:pPr marL="0" indent="0" eaLnBrk="1" hangingPunct="1">
              <a:buFont typeface="Wingdings 2" panose="05020102010507070707" pitchFamily="18" charset="2"/>
              <a:buNone/>
            </a:pPr>
            <a:endParaRPr lang="en-US" altLang="en-US" dirty="0" smtClean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© Galit Shmueli and Peter Bruce 2017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81351" y="2743199"/>
            <a:ext cx="8515114" cy="1365889"/>
            <a:chOff x="645459" y="1707664"/>
            <a:chExt cx="7731796" cy="1596689"/>
          </a:xfrm>
        </p:grpSpPr>
        <p:pic>
          <p:nvPicPr>
            <p:cNvPr id="10" name="Shape 3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96255" y="1707664"/>
              <a:ext cx="735041" cy="1596689"/>
            </a:xfrm>
            <a:prstGeom prst="rect">
              <a:avLst/>
            </a:prstGeom>
            <a:noFill/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Shape 319"/>
                <p:cNvSpPr txBox="1"/>
                <p:nvPr/>
              </p:nvSpPr>
              <p:spPr>
                <a:xfrm>
                  <a:off x="1865295" y="2248718"/>
                  <a:ext cx="6511960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*day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*price + error</a:t>
                  </a:r>
                  <a:endParaRPr lang="en" sz="2400" dirty="0"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mc:Choice>
          <mc:Fallback xmlns="">
            <p:sp>
              <p:nvSpPr>
                <p:cNvPr id="11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5295" y="2248718"/>
                  <a:ext cx="6511960" cy="50460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361" t="-2817" b="-4647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Shape 320"/>
            <p:cNvSpPr txBox="1"/>
            <p:nvPr/>
          </p:nvSpPr>
          <p:spPr>
            <a:xfrm>
              <a:off x="645459" y="1967364"/>
              <a:ext cx="686582" cy="7064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 dirty="0" smtClean="0">
                  <a:latin typeface="Open Sans"/>
                  <a:ea typeface="Open Sans"/>
                  <a:cs typeface="Open Sans"/>
                  <a:sym typeface="Open Sans"/>
                </a:rPr>
                <a:t>#</a:t>
              </a:r>
              <a:endParaRPr lang="en" sz="240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5" name="Straight Connector 4"/>
          <p:cNvCxnSpPr/>
          <p:nvPr/>
        </p:nvCxnSpPr>
        <p:spPr>
          <a:xfrm>
            <a:off x="1116623" y="4413728"/>
            <a:ext cx="69107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169983" y="4964314"/>
            <a:ext cx="9862533" cy="1166855"/>
            <a:chOff x="-759635" y="2037702"/>
            <a:chExt cx="8955259" cy="116685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Shape 319"/>
                <p:cNvSpPr txBox="1"/>
                <p:nvPr/>
              </p:nvSpPr>
              <p:spPr>
                <a:xfrm>
                  <a:off x="1683664" y="2248718"/>
                  <a:ext cx="6511960" cy="504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r>
                    <a:rPr lang="en" sz="2400" dirty="0">
                      <a:latin typeface="Open Sans"/>
                      <a:ea typeface="Open Sans"/>
                      <a:cs typeface="Open Sans"/>
                      <a:sym typeface="Open Sans"/>
                    </a:rPr>
                    <a:t>=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*temperature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*day +</a:t>
                  </a:r>
                  <a:r>
                    <a:rPr lang="el-GR" sz="2400" dirty="0"/>
                    <a:t> </a:t>
                  </a:r>
                  <a14:m>
                    <m:oMath xmlns:m="http://schemas.openxmlformats.org/officeDocument/2006/math">
                      <m:r>
                        <a:rPr lang="el-GR" sz="2400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" sz="2400" dirty="0" smtClean="0">
                      <a:latin typeface="Open Sans"/>
                      <a:ea typeface="Open Sans"/>
                      <a:cs typeface="Open Sans"/>
                      <a:sym typeface="Open Sans"/>
                    </a:rPr>
                    <a:t>*price + error</a:t>
                  </a:r>
                  <a:endParaRPr lang="en" sz="2400" dirty="0"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mc:Choice>
          <mc:Fallback>
            <p:sp>
              <p:nvSpPr>
                <p:cNvPr id="19" name="Shape 3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3664" y="2248718"/>
                  <a:ext cx="6511960" cy="50460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274" t="-2410" b="-2530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Shape 320"/>
            <p:cNvSpPr txBox="1"/>
            <p:nvPr/>
          </p:nvSpPr>
          <p:spPr>
            <a:xfrm>
              <a:off x="-759635" y="2037702"/>
              <a:ext cx="803673" cy="116685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 dirty="0" smtClean="0">
                  <a:latin typeface="Open Sans"/>
                  <a:ea typeface="Open Sans"/>
                  <a:cs typeface="Open Sans"/>
                  <a:sym typeface="Open Sans"/>
                </a:rPr>
                <a:t>Logit of </a:t>
              </a:r>
              <a:endParaRPr lang="en" sz="240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21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3585" y="4923693"/>
            <a:ext cx="636521" cy="120176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492369" y="2497015"/>
            <a:ext cx="2743200" cy="211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56846" y="4548553"/>
            <a:ext cx="2743200" cy="211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Logistic Regression</a:t>
            </a:r>
            <a:endParaRPr lang="en-US" dirty="0"/>
          </a:p>
        </p:txBody>
      </p:sp>
      <p:pic>
        <p:nvPicPr>
          <p:cNvPr id="24" name="Picture 2" descr="Image result for logi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911" y="5169877"/>
            <a:ext cx="1121561" cy="73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9514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outcome is logits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Shape 319"/>
              <p:cNvSpPr txBox="1"/>
              <p:nvPr/>
            </p:nvSpPr>
            <p:spPr>
              <a:xfrm>
                <a:off x="2162189" y="3065176"/>
                <a:ext cx="7171695" cy="50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" sz="2400" dirty="0">
                    <a:latin typeface="Open Sans"/>
                    <a:ea typeface="Open Sans"/>
                    <a:cs typeface="Open Sans"/>
                    <a:sym typeface="Open Sans"/>
                  </a:rPr>
                  <a:t>=</a:t>
                </a:r>
                <a:r>
                  <a:rPr lang="el-GR" sz="2400" dirty="0"/>
                  <a:t> </a:t>
                </a:r>
                <a14:m>
                  <m:oMath xmlns:m="http://schemas.openxmlformats.org/officeDocument/2006/math">
                    <m:r>
                      <a:rPr lang="el-GR" sz="24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" sz="2400" dirty="0" smtClean="0">
                    <a:latin typeface="Open Sans"/>
                    <a:ea typeface="Open Sans"/>
                    <a:cs typeface="Open Sans"/>
                    <a:sym typeface="Open Sans"/>
                  </a:rPr>
                  <a:t> +</a:t>
                </a:r>
                <a:r>
                  <a:rPr lang="el-GR" sz="2400" dirty="0"/>
                  <a:t> </a:t>
                </a:r>
                <a14:m>
                  <m:oMath xmlns:m="http://schemas.openxmlformats.org/officeDocument/2006/math">
                    <m:r>
                      <a:rPr lang="el-GR" sz="24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" sz="2400" dirty="0" smtClean="0">
                    <a:latin typeface="Open Sans"/>
                    <a:ea typeface="Open Sans"/>
                    <a:cs typeface="Open Sans"/>
                    <a:sym typeface="Open Sans"/>
                  </a:rPr>
                  <a:t>*temperature +</a:t>
                </a:r>
                <a:r>
                  <a:rPr lang="el-GR" sz="2400" dirty="0"/>
                  <a:t> </a:t>
                </a:r>
                <a14:m>
                  <m:oMath xmlns:m="http://schemas.openxmlformats.org/officeDocument/2006/math">
                    <m:r>
                      <a:rPr lang="el-GR" sz="24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" sz="2400" dirty="0" smtClean="0">
                    <a:latin typeface="Open Sans"/>
                    <a:ea typeface="Open Sans"/>
                    <a:cs typeface="Open Sans"/>
                    <a:sym typeface="Open Sans"/>
                  </a:rPr>
                  <a:t>*day +</a:t>
                </a:r>
                <a:r>
                  <a:rPr lang="el-GR" sz="2400" dirty="0"/>
                  <a:t> </a:t>
                </a:r>
                <a14:m>
                  <m:oMath xmlns:m="http://schemas.openxmlformats.org/officeDocument/2006/math">
                    <m:r>
                      <a:rPr lang="el-GR" sz="24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" sz="2400" dirty="0" smtClean="0">
                    <a:latin typeface="Open Sans"/>
                    <a:ea typeface="Open Sans"/>
                    <a:cs typeface="Open Sans"/>
                    <a:sym typeface="Open Sans"/>
                  </a:rPr>
                  <a:t>*price + error</a:t>
                </a:r>
                <a:endParaRPr lang="en" sz="2400" dirty="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mc:Choice>
        <mc:Fallback>
          <p:sp>
            <p:nvSpPr>
              <p:cNvPr id="7" name="Shape 3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189" y="3065176"/>
                <a:ext cx="7171695" cy="504600"/>
              </a:xfrm>
              <a:prstGeom prst="rect">
                <a:avLst/>
              </a:prstGeom>
              <a:blipFill rotWithShape="0">
                <a:blip r:embed="rId2"/>
                <a:stretch>
                  <a:fillRect l="-1361" t="-2410" b="-253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Image result for logi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8" y="3059723"/>
            <a:ext cx="1121561" cy="73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85800" y="5275385"/>
            <a:ext cx="7578969" cy="6330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Since the outcome now links to a math function (logit) with a hard to interpret output, the output needs to be adjusted to get something meaningful.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7629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Probability from Logits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79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14400" y="1524000"/>
            <a:ext cx="7772400" cy="11430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300" smtClean="0"/>
              <a:t>The Fix: </a:t>
            </a:r>
            <a:br>
              <a:rPr lang="en-US" altLang="en-US" sz="4300" smtClean="0"/>
            </a:br>
            <a:r>
              <a:rPr lang="en-US" altLang="en-US" sz="4300" smtClean="0"/>
              <a:t>use </a:t>
            </a:r>
            <a:r>
              <a:rPr lang="en-US" altLang="en-US" sz="4300" b="1" i="1" smtClean="0"/>
              <a:t>logistic response function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2895600" y="4642329"/>
            <a:ext cx="3833813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algn="ctr" eaLnBrk="1" hangingPunct="1">
              <a:spcBef>
                <a:spcPts val="375"/>
              </a:spcBef>
              <a:buClr>
                <a:schemeClr val="accent2"/>
              </a:buClr>
              <a:buSzPct val="85000"/>
              <a:buFont typeface="Wingdings 2" panose="05020102010507070707" pitchFamily="18" charset="2"/>
              <a:buNone/>
            </a:pPr>
            <a:r>
              <a:rPr lang="en-US" altLang="en-US" sz="2200">
                <a:latin typeface="Franklin Gothic Book" panose="020B0503020102020204" pitchFamily="34" charset="0"/>
              </a:rPr>
              <a:t>Equation 10.2 in textbook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723292" y="5468815"/>
                <a:ext cx="6875585" cy="33855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𝑛𝑎𝑡𝑢𝑎𝑙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𝑙𝑜𝑔𝑎𝑟𝑖𝑡h𝑚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~2.718</m:t>
                      </m:r>
                    </m:oMath>
                  </m:oMathPara>
                </a14:m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292" y="5468815"/>
                <a:ext cx="6875585" cy="338554"/>
              </a:xfrm>
              <a:prstGeom prst="rect">
                <a:avLst/>
              </a:prstGeom>
              <a:blipFill rotWithShape="0">
                <a:blip r:embed="rId3"/>
                <a:stretch>
                  <a:fillRect b="-89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7076490"/>
              </p:ext>
            </p:extLst>
          </p:nvPr>
        </p:nvGraphicFramePr>
        <p:xfrm>
          <a:off x="-2590800" y="2813529"/>
          <a:ext cx="14385925" cy="169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26" name="Document" r:id="rId4" imgW="4123414" imgH="484801" progId="Word.Document.12">
                  <p:embed/>
                </p:oleObj>
              </mc:Choice>
              <mc:Fallback>
                <p:oleObj name="Document" r:id="rId4" imgW="4123414" imgH="484801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590800" y="2813529"/>
                        <a:ext cx="14385925" cy="169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8566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Overfitting, continued.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0075" y="1500188"/>
            <a:ext cx="7772400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itchFamily="18" charset="2"/>
              <a:buNone/>
              <a:defRPr/>
            </a:pPr>
            <a:r>
              <a:rPr lang="en-US" smtClean="0">
                <a:latin typeface="Franklin Gothic Book" pitchFamily="34" charset="0"/>
              </a:rPr>
              <a:t>Causes:</a:t>
            </a:r>
          </a:p>
          <a:p>
            <a:pPr marL="742950" lvl="1" indent="-285750">
              <a:defRPr/>
            </a:pPr>
            <a:r>
              <a:rPr lang="en-US" sz="2200" smtClean="0">
                <a:latin typeface="Franklin Gothic Book" pitchFamily="34" charset="0"/>
              </a:rPr>
              <a:t>Too many predictors</a:t>
            </a:r>
          </a:p>
          <a:p>
            <a:pPr marL="742950" lvl="1" indent="-285750">
              <a:defRPr/>
            </a:pPr>
            <a:r>
              <a:rPr lang="en-US" sz="2200" smtClean="0">
                <a:latin typeface="Franklin Gothic Book" pitchFamily="34" charset="0"/>
              </a:rPr>
              <a:t>A model with too many parameters </a:t>
            </a:r>
          </a:p>
          <a:p>
            <a:pPr marL="742950" lvl="1" indent="-285750">
              <a:defRPr/>
            </a:pPr>
            <a:r>
              <a:rPr lang="en-US" sz="2200" smtClean="0">
                <a:latin typeface="Franklin Gothic Book" pitchFamily="34" charset="0"/>
              </a:rPr>
              <a:t>Trying many different models</a:t>
            </a:r>
          </a:p>
          <a:p>
            <a:pPr marL="742950" lvl="1" indent="-285750">
              <a:defRPr/>
            </a:pPr>
            <a:r>
              <a:rPr lang="en-US" sz="2200" smtClean="0">
                <a:latin typeface="Franklin Gothic Book" pitchFamily="34" charset="0"/>
              </a:rPr>
              <a:t>Lack of data knowledge &amp; problem understanding</a:t>
            </a:r>
          </a:p>
          <a:p>
            <a:pPr>
              <a:defRPr/>
            </a:pPr>
            <a:endParaRPr lang="en-US" smtClean="0">
              <a:latin typeface="Franklin Gothic Book" pitchFamily="34" charset="0"/>
            </a:endParaRPr>
          </a:p>
          <a:p>
            <a:pPr marL="0" indent="0">
              <a:buFont typeface="Wingdings 2" pitchFamily="18" charset="2"/>
              <a:buNone/>
              <a:defRPr/>
            </a:pPr>
            <a:r>
              <a:rPr lang="en-US" smtClean="0">
                <a:latin typeface="Franklin Gothic Book" pitchFamily="34" charset="0"/>
              </a:rPr>
              <a:t>Consequence:  Deployed model will not work as well as expected with completely new data.</a:t>
            </a:r>
            <a:endParaRPr lang="en-US" dirty="0">
              <a:latin typeface="Franklin Gothic Boo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5313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Single Predictor Model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600200"/>
            <a:ext cx="8763000" cy="4419600"/>
          </a:xfrm>
        </p:spPr>
        <p:txBody>
          <a:bodyPr/>
          <a:lstStyle/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en-US" smtClean="0"/>
              <a:t>Modeling loan acceptance on income (</a:t>
            </a:r>
            <a:r>
              <a:rPr lang="en-US" altLang="en-US" i="1" smtClean="0"/>
              <a:t>x</a:t>
            </a:r>
            <a:r>
              <a:rPr lang="en-US" altLang="en-US" smtClean="0"/>
              <a:t>)</a:t>
            </a:r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en-US" smtClean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en-US" smtClean="0"/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en-US" smtClean="0"/>
              <a:t>Fitted coefficients (more later): b</a:t>
            </a:r>
            <a:r>
              <a:rPr lang="en-US" altLang="en-US" baseline="-25000" smtClean="0"/>
              <a:t>0</a:t>
            </a:r>
            <a:r>
              <a:rPr lang="en-US" altLang="en-US" smtClean="0"/>
              <a:t> = -6.3525, b</a:t>
            </a:r>
            <a:r>
              <a:rPr lang="en-US" altLang="en-US" baseline="-25000" smtClean="0"/>
              <a:t>1</a:t>
            </a:r>
            <a:r>
              <a:rPr lang="en-US" altLang="en-US" smtClean="0"/>
              <a:t> = -0.0392 </a:t>
            </a:r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en-US" smtClean="0"/>
          </a:p>
        </p:txBody>
      </p:sp>
      <p:pic>
        <p:nvPicPr>
          <p:cNvPr id="2048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62" y="2226897"/>
            <a:ext cx="7905750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63" y="5105400"/>
            <a:ext cx="7500937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© Galit Shmueli and Peter Bruce 2017</a:t>
            </a:r>
          </a:p>
        </p:txBody>
      </p:sp>
    </p:spTree>
    <p:extLst>
      <p:ext uri="{BB962C8B-B14F-4D97-AF65-F5344CB8AC3E}">
        <p14:creationId xmlns:p14="http://schemas.microsoft.com/office/powerpoint/2010/main" val="341930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Oh math…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134208" y="5715005"/>
                <a:ext cx="6875585" cy="338554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𝑛𝑎𝑡𝑢𝑎𝑙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𝑙𝑜𝑔𝑎𝑟𝑖𝑡h𝑚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~2.718</m:t>
                      </m:r>
                    </m:oMath>
                  </m:oMathPara>
                </a14:m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208" y="5715005"/>
                <a:ext cx="6875585" cy="338554"/>
              </a:xfrm>
              <a:prstGeom prst="rect">
                <a:avLst/>
              </a:prstGeom>
              <a:blipFill rotWithShape="0">
                <a:blip r:embed="rId2"/>
                <a:stretch>
                  <a:fillRect b="-90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134208" y="1101964"/>
                <a:ext cx="6875585" cy="33855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𝑝𝑟𝑒𝑓𝑒𝑟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𝑢𝑠𝑒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𝑑𝑖𝑓𝑓𝑒𝑟𝑒𝑛𝑡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𝑒𝑞𝑢𝑎𝑡𝑖𝑜𝑛</m:t>
                      </m:r>
                    </m:oMath>
                  </m:oMathPara>
                </a14:m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208" y="1101964"/>
                <a:ext cx="6875585" cy="338554"/>
              </a:xfrm>
              <a:prstGeom prst="rect">
                <a:avLst/>
              </a:prstGeom>
              <a:blipFill rotWithShape="0">
                <a:blip r:embed="rId3"/>
                <a:stretch>
                  <a:fillRect b="-109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310" y="1734272"/>
            <a:ext cx="7010400" cy="8572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72310" y="1459513"/>
            <a:ext cx="1682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From Wikipedia.com</a:t>
            </a:r>
            <a:endParaRPr lang="en-US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145931" y="5287112"/>
                <a:ext cx="6875585" cy="338554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𝑒𝑞𝑢𝑎𝑡𝑖𝑜𝑛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𝑙𝑜𝑔𝑂𝑑𝑑𝑠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931" y="5287112"/>
                <a:ext cx="6875585" cy="338554"/>
              </a:xfrm>
              <a:prstGeom prst="rect">
                <a:avLst/>
              </a:prstGeom>
              <a:blipFill rotWithShape="0">
                <a:blip r:embed="rId5"/>
                <a:stretch>
                  <a:fillRect b="-89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3552093" y="3305907"/>
            <a:ext cx="2039815" cy="1187569"/>
            <a:chOff x="2989384" y="3305907"/>
            <a:chExt cx="2039815" cy="11875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2989384" y="3305907"/>
                  <a:ext cx="2039815" cy="11875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3600" i="1" u="sng" baseline="30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sz="3600" i="1" u="sng" baseline="30000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r>
                    <a:rPr lang="en-US" sz="3600" dirty="0" smtClean="0">
                      <a:solidFill>
                        <a:schemeClr val="tx1"/>
                      </a:solidFill>
                    </a:rPr>
                    <a:t>(1 +</a:t>
                  </a:r>
                  <a14:m>
                    <m:oMath xmlns:m="http://schemas.openxmlformats.org/officeDocument/2006/math">
                      <m:r>
                        <a:rPr lang="en-US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3600" i="1" baseline="30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a14:m>
                  <a:r>
                    <a:rPr lang="en-US" sz="3600" dirty="0" smtClean="0">
                      <a:solidFill>
                        <a:schemeClr val="tx1"/>
                      </a:solidFill>
                    </a:rPr>
                    <a:t>)</a:t>
                  </a:r>
                  <a:endParaRPr lang="en-US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9384" y="3305907"/>
                  <a:ext cx="2039815" cy="118756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Connector 16"/>
            <p:cNvCxnSpPr/>
            <p:nvPr/>
          </p:nvCxnSpPr>
          <p:spPr>
            <a:xfrm>
              <a:off x="2989384" y="3829352"/>
              <a:ext cx="203981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8491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NCAA Classification Madness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5809120" y="1522390"/>
            <a:ext cx="2714964" cy="3629902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College Basketball</a:t>
            </a:r>
          </a:p>
          <a:p>
            <a:r>
              <a:rPr lang="en-US" sz="2000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Annual 64 team tournament</a:t>
            </a:r>
          </a:p>
          <a:p>
            <a:pPr marL="0" indent="0">
              <a:buNone/>
            </a:pPr>
            <a:endParaRPr lang="en-US" sz="2000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marL="0" indent="0">
              <a:buNone/>
            </a:pPr>
            <a:r>
              <a:rPr lang="en-US" sz="2000" b="1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Business Impact:</a:t>
            </a:r>
          </a:p>
          <a:p>
            <a:r>
              <a:rPr lang="en-US" sz="2000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$1B wagered</a:t>
            </a:r>
          </a:p>
          <a:p>
            <a:r>
              <a:rPr lang="en-US" sz="2000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$2B in lost productivity</a:t>
            </a:r>
          </a:p>
          <a:p>
            <a:r>
              <a:rPr lang="en-US" sz="2000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Bragging Rights</a:t>
            </a:r>
            <a:endParaRPr lang="en-US" sz="2000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</p:txBody>
      </p:sp>
      <p:pic>
        <p:nvPicPr>
          <p:cNvPr id="7" name="Picture 2" descr="http://ll-media.tmz.com/2013/02/28/0228-adidas-ncaa-jerseys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29" y="1452131"/>
            <a:ext cx="50292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27538" y="5609492"/>
            <a:ext cx="8071339" cy="40444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Objective: Identify the probability of a team winning in Round 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21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friend Mandy is next level.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2658" y="5833633"/>
            <a:ext cx="88186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https://fivethirtyeight.com/features/how-a-data-scientist-whod-never-heard-of-basketball-mastered-march-madness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/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623" y="1479982"/>
            <a:ext cx="6910754" cy="389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3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100013" y="365126"/>
            <a:ext cx="9401176" cy="591477"/>
          </a:xfrm>
        </p:spPr>
        <p:txBody>
          <a:bodyPr/>
          <a:lstStyle/>
          <a:p>
            <a:r>
              <a:rPr lang="en-US" dirty="0"/>
              <a:t>From probability to class, define a cutoff threshold.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03384" y="1447800"/>
            <a:ext cx="7772400" cy="457200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/>
              <a:t>0.50 is popular initial choice</a:t>
            </a:r>
          </a:p>
          <a:p>
            <a:endParaRPr lang="en-US" altLang="en-US"/>
          </a:p>
          <a:p>
            <a:r>
              <a:rPr lang="en-US" altLang="en-US"/>
              <a:t>Additional considerations (see Chapter 5)</a:t>
            </a:r>
          </a:p>
          <a:p>
            <a:pPr marL="742950" lvl="1" indent="-285750"/>
            <a:r>
              <a:rPr lang="en-US" altLang="en-US" sz="2200"/>
              <a:t>Maximize classification accuracy</a:t>
            </a:r>
          </a:p>
          <a:p>
            <a:pPr marL="742950" lvl="1" indent="-285750"/>
            <a:r>
              <a:rPr lang="en-US" altLang="en-US" sz="2200"/>
              <a:t>Maximize sensitivity (subject to min. level of specificity)</a:t>
            </a:r>
          </a:p>
          <a:p>
            <a:pPr marL="742950" lvl="1" indent="-285750"/>
            <a:r>
              <a:rPr lang="en-US" altLang="en-US" sz="2200"/>
              <a:t>Minimize false positives (subject to max. false negative rate)</a:t>
            </a:r>
          </a:p>
          <a:p>
            <a:pPr marL="742950" lvl="1" indent="-285750"/>
            <a:r>
              <a:rPr lang="en-US" altLang="en-US" sz="2200"/>
              <a:t>Minimize expected cost of misclassification (need to specify costs)</a:t>
            </a:r>
          </a:p>
          <a:p>
            <a:endParaRPr lang="en-US" altLang="en-US"/>
          </a:p>
          <a:p>
            <a:endParaRPr lang="en-US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527538" y="5404513"/>
            <a:ext cx="8071339" cy="6094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If a team has a probability of .25 classify them as a loser.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If a team has .50  or more classify them as a winner</a:t>
            </a:r>
          </a:p>
        </p:txBody>
      </p:sp>
    </p:spTree>
    <p:extLst>
      <p:ext uri="{BB962C8B-B14F-4D97-AF65-F5344CB8AC3E}">
        <p14:creationId xmlns:p14="http://schemas.microsoft.com/office/powerpoint/2010/main" val="6282735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7515" y="1459832"/>
            <a:ext cx="5982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Open </a:t>
            </a:r>
            <a:r>
              <a:rPr lang="en-US" sz="2800" b="1" dirty="0" err="1"/>
              <a:t>G_fullyMarchMadnessREVISED.R</a:t>
            </a:r>
            <a:endParaRPr lang="en-US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2586038" y="3114675"/>
            <a:ext cx="4086225" cy="1285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skip over the “F” </a:t>
            </a:r>
            <a:r>
              <a:rPr lang="en-US" dirty="0" err="1"/>
              <a:t>Rscript</a:t>
            </a:r>
            <a:r>
              <a:rPr lang="en-US" dirty="0"/>
              <a:t> which builds a single variable logistic regression.  </a:t>
            </a:r>
          </a:p>
        </p:txBody>
      </p:sp>
    </p:spTree>
    <p:extLst>
      <p:ext uri="{BB962C8B-B14F-4D97-AF65-F5344CB8AC3E}">
        <p14:creationId xmlns:p14="http://schemas.microsoft.com/office/powerpoint/2010/main" val="4899060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a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66274" y="1475876"/>
            <a:ext cx="1797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Confusion Matrix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25" y="1855120"/>
            <a:ext cx="2750733" cy="13212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65095" y="1780675"/>
            <a:ext cx="49986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predicted losers 390 (316 + 74)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was correct 316 times for losers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predicted 378 winners (68+310)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was correct 310 times for winners</a:t>
            </a:r>
          </a:p>
        </p:txBody>
      </p:sp>
    </p:spTree>
    <p:extLst>
      <p:ext uri="{BB962C8B-B14F-4D97-AF65-F5344CB8AC3E}">
        <p14:creationId xmlns:p14="http://schemas.microsoft.com/office/powerpoint/2010/main" val="1011815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6" name="Rectangle 3"/>
          <p:cNvSpPr txBox="1">
            <a:spLocks/>
          </p:cNvSpPr>
          <p:nvPr/>
        </p:nvSpPr>
        <p:spPr>
          <a:xfrm>
            <a:off x="628650" y="1111347"/>
            <a:ext cx="7886700" cy="512064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Logistic regression is similar to linear regression, except that it is used with a categorical response</a:t>
            </a:r>
          </a:p>
          <a:p>
            <a:r>
              <a:rPr lang="en-US" altLang="en-US" dirty="0"/>
              <a:t>The predictors are related to the response Y via a nonlinear function called the </a:t>
            </a:r>
            <a:r>
              <a:rPr lang="en-US" altLang="en-US" i="1" dirty="0"/>
              <a:t>logit</a:t>
            </a:r>
          </a:p>
          <a:p>
            <a:r>
              <a:rPr lang="en-US" altLang="en-US" dirty="0"/>
              <a:t>As in linear regression, reducing predictors can be done via variable selection</a:t>
            </a:r>
          </a:p>
          <a:p>
            <a:r>
              <a:rPr lang="en-US" altLang="en-US" dirty="0"/>
              <a:t>Logistic regression can be generalized to more than two classes</a:t>
            </a:r>
          </a:p>
        </p:txBody>
      </p:sp>
    </p:spTree>
    <p:extLst>
      <p:ext uri="{BB962C8B-B14F-4D97-AF65-F5344CB8AC3E}">
        <p14:creationId xmlns:p14="http://schemas.microsoft.com/office/powerpoint/2010/main" val="27044225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14363" y="1111250"/>
          <a:ext cx="7915275" cy="2773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428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612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81117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Regression in Action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Partitioning Data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Understanding Regression (simple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univariate)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Build &amp; Evaluate a Multiple Linear</a:t>
                      </a:r>
                      <a:r>
                        <a:rPr lang="en-US" sz="2000" b="0" strike="noStrike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strike="noStrike" dirty="0" smtClean="0">
                          <a:solidFill>
                            <a:schemeClr val="tx1"/>
                          </a:solidFill>
                        </a:rPr>
                        <a:t>Regression </a:t>
                      </a:r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Logistic</a:t>
                      </a:r>
                      <a:r>
                        <a:rPr lang="en-US" sz="2000" b="0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Regression for </a:t>
                      </a:r>
                      <a:r>
                        <a:rPr lang="en-US" sz="2000" b="0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Classification</a:t>
                      </a:r>
                      <a:endParaRPr lang="en-US" sz="20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53070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strike="noStrik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Housekeeping</a:t>
                      </a:r>
                      <a:endParaRPr lang="en-US" sz="2000" b="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E99B-5349-415A-8E56-8E989211A366}" type="datetime1">
              <a:rPr lang="en-US" smtClean="0"/>
              <a:t>10/1/2018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692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Data Mining Toolbox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89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Kwartler CSCI S-96</a:t>
            </a:r>
            <a:endParaRPr lang="en-US" dirty="0"/>
          </a:p>
        </p:txBody>
      </p:sp>
      <p:pic>
        <p:nvPicPr>
          <p:cNvPr id="31746" name="Picture 2" descr="Image result for toolbox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337" y="1395413"/>
            <a:ext cx="3087363" cy="365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47650" y="1714500"/>
            <a:ext cx="484087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Previous Lessons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R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Knowledge of Data Preparation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Exploratory 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Basic Visualization</a:t>
            </a:r>
          </a:p>
          <a:p>
            <a:endParaRPr lang="en-US" dirty="0"/>
          </a:p>
          <a:p>
            <a:r>
              <a:rPr lang="en-US" u="sng" dirty="0"/>
              <a:t>After today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answer Yes/No Business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predict continuous business outcomes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5105400"/>
            <a:ext cx="8553450" cy="990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Regression &amp; Logistic Regression are two good starting algorithms .  Both put you on a path to more complex machine learning but more importantly you can start to frame business problems in terms algorithms can understand. </a:t>
            </a:r>
          </a:p>
        </p:txBody>
      </p:sp>
      <p:pic>
        <p:nvPicPr>
          <p:cNvPr id="31750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882" y="202406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332" y="227171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732" y="255746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932" y="282416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132" y="364331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932" y="3948113"/>
            <a:ext cx="301466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591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Minimize Overfitting - Partitioning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1114420"/>
            <a:ext cx="7772400" cy="68580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itchFamily="18" charset="2"/>
              <a:buNone/>
            </a:pPr>
            <a:r>
              <a:rPr lang="en-US" smtClean="0"/>
              <a:t>Divide data into training portion and validation portion</a:t>
            </a:r>
          </a:p>
          <a:p>
            <a:pPr>
              <a:buFont typeface="Wingdings 2" pitchFamily="18" charset="2"/>
              <a:buNone/>
            </a:pPr>
            <a:r>
              <a:rPr lang="en-US" smtClean="0"/>
              <a:t>Test model on the validation portion</a:t>
            </a:r>
          </a:p>
          <a:p>
            <a:pPr>
              <a:buFont typeface="Wingdings 2" pitchFamily="18" charset="2"/>
              <a:buNone/>
            </a:pPr>
            <a:endParaRPr lang="en-US" smtClean="0"/>
          </a:p>
          <a:p>
            <a:pPr>
              <a:buFont typeface="Wingdings 2" pitchFamily="18" charset="2"/>
              <a:buNone/>
            </a:pPr>
            <a:endParaRPr lang="en-US" b="1" smtClean="0"/>
          </a:p>
          <a:p>
            <a:pPr>
              <a:buFont typeface="Wingdings 2" pitchFamily="18" charset="2"/>
              <a:buNone/>
            </a:pP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288381" y="1838325"/>
            <a:ext cx="4567238" cy="4491048"/>
            <a:chOff x="2293158" y="1838325"/>
            <a:chExt cx="4567238" cy="4491048"/>
          </a:xfrm>
        </p:grpSpPr>
        <p:sp>
          <p:nvSpPr>
            <p:cNvPr id="8" name="Flowchart: Magnetic Disk 7"/>
            <p:cNvSpPr/>
            <p:nvPr/>
          </p:nvSpPr>
          <p:spPr>
            <a:xfrm>
              <a:off x="2293158" y="571977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2293158" y="529538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lowchart: Magnetic Disk 9"/>
            <p:cNvSpPr/>
            <p:nvPr/>
          </p:nvSpPr>
          <p:spPr>
            <a:xfrm>
              <a:off x="2293158" y="487098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lowchart: Magnetic Disk 10"/>
            <p:cNvSpPr/>
            <p:nvPr/>
          </p:nvSpPr>
          <p:spPr>
            <a:xfrm>
              <a:off x="2293158" y="444659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lowchart: Magnetic Disk 11"/>
            <p:cNvSpPr/>
            <p:nvPr/>
          </p:nvSpPr>
          <p:spPr>
            <a:xfrm>
              <a:off x="2293158" y="4022202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Magnetic Disk 12"/>
            <p:cNvSpPr/>
            <p:nvPr/>
          </p:nvSpPr>
          <p:spPr>
            <a:xfrm>
              <a:off x="2293158" y="3597809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2293158" y="317341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2293158" y="274902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2293158" y="232463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Magnetic Disk 16"/>
            <p:cNvSpPr/>
            <p:nvPr/>
          </p:nvSpPr>
          <p:spPr>
            <a:xfrm>
              <a:off x="2293158" y="190023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71801" y="4043363"/>
              <a:ext cx="912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All Data</a:t>
              </a:r>
              <a:endParaRPr lang="en-US" dirty="0"/>
            </a:p>
          </p:txBody>
        </p:sp>
        <p:sp>
          <p:nvSpPr>
            <p:cNvPr id="19" name="Isosceles Triangle 18"/>
            <p:cNvSpPr/>
            <p:nvPr/>
          </p:nvSpPr>
          <p:spPr>
            <a:xfrm rot="5400000">
              <a:off x="3014677" y="4071937"/>
              <a:ext cx="3186112" cy="300038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4860146" y="5657860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4860146" y="5233469"/>
              <a:ext cx="2000250" cy="609601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4860146" y="4809076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lowchart: Magnetic Disk 22"/>
            <p:cNvSpPr/>
            <p:nvPr/>
          </p:nvSpPr>
          <p:spPr>
            <a:xfrm>
              <a:off x="4860146" y="4384683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lowchart: Magnetic Disk 23"/>
            <p:cNvSpPr/>
            <p:nvPr/>
          </p:nvSpPr>
          <p:spPr>
            <a:xfrm>
              <a:off x="4860146" y="3960290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lowchart: Magnetic Disk 24"/>
            <p:cNvSpPr/>
            <p:nvPr/>
          </p:nvSpPr>
          <p:spPr>
            <a:xfrm>
              <a:off x="4860146" y="3535897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lowchart: Magnetic Disk 25"/>
            <p:cNvSpPr/>
            <p:nvPr/>
          </p:nvSpPr>
          <p:spPr>
            <a:xfrm>
              <a:off x="4860146" y="3111504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lowchart: Magnetic Disk 26"/>
            <p:cNvSpPr/>
            <p:nvPr/>
          </p:nvSpPr>
          <p:spPr>
            <a:xfrm>
              <a:off x="4860146" y="2687111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lowchart: Magnetic Disk 27"/>
            <p:cNvSpPr/>
            <p:nvPr/>
          </p:nvSpPr>
          <p:spPr>
            <a:xfrm>
              <a:off x="4860146" y="2262718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lowchart: Magnetic Disk 28"/>
            <p:cNvSpPr/>
            <p:nvPr/>
          </p:nvSpPr>
          <p:spPr>
            <a:xfrm>
              <a:off x="4860146" y="1838325"/>
              <a:ext cx="2000250" cy="609601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38751" y="3895726"/>
              <a:ext cx="14687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Training Data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19739" y="5619751"/>
              <a:ext cx="1044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Test Data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658930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1856" y="1104653"/>
            <a:ext cx="850557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10-8 </a:t>
            </a:r>
            <a:r>
              <a:rPr lang="en-US" sz="2400" dirty="0" smtClean="0"/>
              <a:t>No </a:t>
            </a:r>
            <a:r>
              <a:rPr lang="en-US" sz="2400" dirty="0" smtClean="0"/>
              <a:t>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 will announce an 10-8 lab session to answer R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Roman will provide a lab after </a:t>
            </a:r>
            <a:r>
              <a:rPr lang="en-US" sz="2400" dirty="0" err="1" smtClean="0"/>
              <a:t>Okcupid</a:t>
            </a:r>
            <a:r>
              <a:rPr lang="en-US" sz="2400" dirty="0" smtClean="0"/>
              <a:t> Case to review code examples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Chapter 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/>
              <a:t>OKCupid</a:t>
            </a:r>
            <a:r>
              <a:rPr lang="en-US" sz="2400" dirty="0" smtClean="0"/>
              <a:t> Case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All </a:t>
            </a:r>
            <a:r>
              <a:rPr lang="en-US" sz="2400" dirty="0" smtClean="0"/>
              <a:t>files including slides, code (if applicable) &amp; video</a:t>
            </a:r>
          </a:p>
          <a:p>
            <a:r>
              <a:rPr lang="en-US" sz="2400" dirty="0"/>
              <a:t>	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A58B-DD98-43D0-B791-721480A02982}" type="datetime1">
              <a:rPr lang="en-US" smtClean="0"/>
              <a:t>10/1/2018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Housekeeping , Reading &amp; Homework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90FF7-652B-4475-AEAB-8B1A5D23AE09}" type="slidenum">
              <a:rPr lang="en-US" smtClean="0"/>
              <a:t>90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Kwartler CSCI S-96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589548" y="2878924"/>
            <a:ext cx="79649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89548" y="3796463"/>
            <a:ext cx="79649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28648" y="5100426"/>
            <a:ext cx="7943851" cy="10331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b="1" dirty="0" smtClean="0">
                <a:solidFill>
                  <a:schemeClr val="bg1"/>
                </a:solidFill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REMOVE FROM YOUR WORKLOAD &amp; SYLLABUS!!!</a:t>
            </a:r>
          </a:p>
          <a:p>
            <a:pPr algn="ctr">
              <a:lnSpc>
                <a:spcPct val="115000"/>
              </a:lnSpc>
            </a:pPr>
            <a:r>
              <a:rPr lang="en-US" b="1" dirty="0" smtClean="0">
                <a:solidFill>
                  <a:schemeClr val="bg1"/>
                </a:solidFill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11.  </a:t>
            </a:r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C6.2 Predicting Software Reselling Profits</a:t>
            </a:r>
            <a:endParaRPr lang="en-US" sz="2000" b="1" dirty="0">
              <a:solidFill>
                <a:schemeClr val="bg1"/>
              </a:solidFill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</a:pPr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12. C6.3 Predicting Airfare on routes</a:t>
            </a:r>
            <a:endParaRPr lang="en-US" sz="2000" b="1" dirty="0">
              <a:solidFill>
                <a:schemeClr val="bg1"/>
              </a:solidFill>
              <a:effectLst/>
              <a:latin typeface="Garamond" panose="020204040303010108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1844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_rels/themeOverr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1_Office Theme">
  <a:themeElements>
    <a:clrScheme name="Harv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1C30"/>
      </a:accent1>
      <a:accent2>
        <a:srgbClr val="8C8179"/>
      </a:accent2>
      <a:accent3>
        <a:srgbClr val="293352"/>
      </a:accent3>
      <a:accent4>
        <a:srgbClr val="8996A0"/>
      </a:accent4>
      <a:accent5>
        <a:srgbClr val="BAC5C6"/>
      </a:accent5>
      <a:accent6>
        <a:srgbClr val="4E84C4"/>
      </a:accent6>
      <a:hlink>
        <a:srgbClr val="52854C"/>
      </a:hlink>
      <a:folHlink>
        <a:srgbClr val="E87D1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Equity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  <a:fontScheme name="Equity">
    <a:majorFont>
      <a:latin typeface="Franklin Gothic Book"/>
      <a:ea typeface=""/>
      <a:cs typeface=""/>
      <a:font script="Grek" typeface="Calibri"/>
      <a:font script="Cyrl" typeface="Calibri"/>
      <a:font script="Jpan" typeface="HGｺﾞｼｯｸM"/>
      <a:font script="Hang" typeface="바탕"/>
      <a:font script="Hans" typeface="幼圆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ajorFont>
    <a:minorFont>
      <a:latin typeface="Perpetua"/>
      <a:ea typeface=""/>
      <a:cs typeface=""/>
      <a:font script="Grek" typeface="Cambria"/>
      <a:font script="Cyrl" typeface="Cambria"/>
      <a:font script="Jpan" typeface="HG創英ﾌﾟﾚｾﾞﾝｽEB"/>
      <a:font script="Hang" typeface="맑은 고딕"/>
      <a:font script="Hans" typeface="宋体"/>
      <a:font script="Hant" typeface="新細明體"/>
      <a:font script="Arab" typeface="Times New Roman"/>
      <a:font script="Hebr" typeface="Aharoni"/>
      <a:font script="Thai" typeface="EucrosiaUPC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inorFont>
  </a:fontScheme>
  <a:fmtScheme name="Equity">
    <a:fillStyleLst>
      <a:solidFill>
        <a:schemeClr val="phClr"/>
      </a:solidFill>
      <a:blipFill>
        <a:blip xmlns:r="http://schemas.openxmlformats.org/officeDocument/2006/relationships" r:embed="rId1">
          <a:duotone>
            <a:schemeClr val="phClr">
              <a:tint val="30000"/>
              <a:satMod val="300000"/>
            </a:schemeClr>
            <a:schemeClr val="phClr">
              <a:tint val="40000"/>
              <a:satMod val="200000"/>
            </a:schemeClr>
          </a:duotone>
        </a:blip>
        <a:tile tx="0" ty="0" sx="70000" sy="70000" flip="none" algn="ctr"/>
      </a:blipFill>
      <a:blipFill>
        <a:blip xmlns:r="http://schemas.openxmlformats.org/officeDocument/2006/relationships" r:embed="rId1">
          <a:duotone>
            <a:schemeClr val="phClr">
              <a:shade val="22000"/>
              <a:satMod val="160000"/>
            </a:schemeClr>
            <a:schemeClr val="phClr">
              <a:shade val="45000"/>
              <a:satMod val="100000"/>
            </a:schemeClr>
          </a:duotone>
        </a:blip>
        <a:tile tx="0" ty="0" sx="65000" sy="65000" flip="none" algn="ctr"/>
      </a:blipFill>
    </a:fillStyleLst>
    <a:lnStyleLst>
      <a:ln w="9525" cap="flat" cmpd="sng" algn="ctr">
        <a:solidFill>
          <a:schemeClr val="phClr">
            <a:shade val="60000"/>
            <a:satMod val="110000"/>
          </a:schemeClr>
        </a:solidFill>
        <a:prstDash val="solid"/>
      </a:ln>
      <a:ln w="127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algn="t" rotWithShape="0">
            <a:srgbClr val="000000">
              <a:alpha val="50000"/>
            </a:srgbClr>
          </a:outerShdw>
        </a:effectLst>
      </a:effectStyle>
      <a:effectStyle>
        <a:effectLst>
          <a:outerShdw blurRad="50800" dist="50800" dir="5400000" algn="t" rotWithShape="0">
            <a:srgbClr val="000000">
              <a:alpha val="60000"/>
            </a:srgbClr>
          </a:outerShdw>
        </a:effectLst>
        <a:scene3d>
          <a:camera prst="isometricBottomUp" fov="0">
            <a:rot lat="0" lon="0" rev="0"/>
          </a:camera>
          <a:lightRig rig="soft" dir="b">
            <a:rot lat="0" lon="0" rev="9000000"/>
          </a:lightRig>
        </a:scene3d>
        <a:sp3d contourW="35000" prstMaterial="matte">
          <a:bevelT w="45000" h="38100" prst="convex"/>
          <a:contourClr>
            <a:schemeClr val="phClr">
              <a:tint val="10000"/>
              <a:satMod val="13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shade val="40000"/>
              <a:satMod val="165000"/>
            </a:schemeClr>
          </a:gs>
          <a:gs pos="50000">
            <a:schemeClr val="phClr">
              <a:shade val="80000"/>
              <a:satMod val="155000"/>
            </a:schemeClr>
          </a:gs>
          <a:gs pos="100000">
            <a:schemeClr val="phClr">
              <a:tint val="95000"/>
              <a:satMod val="200000"/>
            </a:schemeClr>
          </a:gs>
        </a:gsLst>
        <a:lin ang="16200000" scaled="1"/>
      </a:gradFill>
      <a:blipFill>
        <a:blip xmlns:r="http://schemas.openxmlformats.org/officeDocument/2006/relationships" r:embed="rId1">
          <a:duotone>
            <a:schemeClr val="phClr">
              <a:tint val="95000"/>
              <a:satMod val="200000"/>
            </a:schemeClr>
            <a:schemeClr val="phClr">
              <a:shade val="80000"/>
              <a:satMod val="100000"/>
            </a:schemeClr>
          </a:duotone>
        </a:blip>
        <a:tile tx="0" ty="0" sx="55000" sy="55000" flip="none" algn="tl"/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4806</TotalTime>
  <Words>4142</Words>
  <Application>Microsoft Office PowerPoint</Application>
  <PresentationFormat>On-screen Show (4:3)</PresentationFormat>
  <Paragraphs>948</Paragraphs>
  <Slides>90</Slides>
  <Notes>25</Notes>
  <HiddenSlides>0</HiddenSlides>
  <MMClips>1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90</vt:i4>
      </vt:variant>
    </vt:vector>
  </HeadingPairs>
  <TitlesOfParts>
    <vt:vector size="105" baseType="lpstr">
      <vt:lpstr>Arial</vt:lpstr>
      <vt:lpstr>Calibri</vt:lpstr>
      <vt:lpstr>Calibri Light</vt:lpstr>
      <vt:lpstr>Cambria Math</vt:lpstr>
      <vt:lpstr>Franklin Gothic Book</vt:lpstr>
      <vt:lpstr>Garamond</vt:lpstr>
      <vt:lpstr>Helvetica Neue</vt:lpstr>
      <vt:lpstr>Open Sans</vt:lpstr>
      <vt:lpstr>Perpetua</vt:lpstr>
      <vt:lpstr>Symbol</vt:lpstr>
      <vt:lpstr>Times New Roman</vt:lpstr>
      <vt:lpstr>Wingdings 2</vt:lpstr>
      <vt:lpstr>1_Office Theme</vt:lpstr>
      <vt:lpstr>think-cell Slide</vt:lpstr>
      <vt:lpstr>Document</vt:lpstr>
      <vt:lpstr>Regression &amp; Logistic Regression</vt:lpstr>
      <vt:lpstr>Agenda</vt:lpstr>
      <vt:lpstr>Let’s Practice</vt:lpstr>
      <vt:lpstr>PowerPoint Presentation</vt:lpstr>
      <vt:lpstr>Agenda</vt:lpstr>
      <vt:lpstr>The Problem of Overfitting</vt:lpstr>
      <vt:lpstr>100% fit – not useful for new data</vt:lpstr>
      <vt:lpstr>Overfitting, continued.</vt:lpstr>
      <vt:lpstr>Minimize Overfitting - Partitioning</vt:lpstr>
      <vt:lpstr>Minimize Overfitting - Partitioning</vt:lpstr>
      <vt:lpstr>Best Practice </vt:lpstr>
      <vt:lpstr>Next Glass</vt:lpstr>
      <vt:lpstr>Let’s Practice</vt:lpstr>
      <vt:lpstr>Review</vt:lpstr>
      <vt:lpstr>Agenda</vt:lpstr>
      <vt:lpstr>Supervised Learning</vt:lpstr>
      <vt:lpstr>Supervised Learning</vt:lpstr>
      <vt:lpstr>Supervised Learning Example</vt:lpstr>
      <vt:lpstr>Linear Regression for continuous outcomes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The linear combination equation captures information</vt:lpstr>
      <vt:lpstr>PowerPoint Presentation</vt:lpstr>
      <vt:lpstr>PowerPoint Presentation</vt:lpstr>
      <vt:lpstr>Minimizing the Sum of Ordinary Least Squared Errors</vt:lpstr>
      <vt:lpstr>Big Errors</vt:lpstr>
      <vt:lpstr>What’s really going on?</vt:lpstr>
      <vt:lpstr>Why Squared Error?</vt:lpstr>
      <vt:lpstr>Why Squared Error?</vt:lpstr>
      <vt:lpstr>So what is really going on?</vt:lpstr>
      <vt:lpstr>Let’s Practice</vt:lpstr>
      <vt:lpstr>Topics</vt:lpstr>
      <vt:lpstr>Explanatory Vs Predictive</vt:lpstr>
      <vt:lpstr>Explanatory Modeling</vt:lpstr>
      <vt:lpstr>Predictive Modeling</vt:lpstr>
      <vt:lpstr>Explanatory Vs Predictive Modeling</vt:lpstr>
      <vt:lpstr>Agenda</vt:lpstr>
      <vt:lpstr>How does truecar.com know the price is “great?”</vt:lpstr>
      <vt:lpstr>PowerPoint Presentation</vt:lpstr>
      <vt:lpstr>Welcome Dale to TrueCar’s Competitor: OldCar</vt:lpstr>
      <vt:lpstr>Let’s help Dale again.</vt:lpstr>
      <vt:lpstr>Remember the Workflow?</vt:lpstr>
      <vt:lpstr>Let’s practice.</vt:lpstr>
      <vt:lpstr>Regression is susceptible to multi-colinearity</vt:lpstr>
      <vt:lpstr>Regression is susceptible to multi-colinearity</vt:lpstr>
      <vt:lpstr>Back to R, script D!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The Summary of the Fit</vt:lpstr>
      <vt:lpstr>Back to the script D</vt:lpstr>
      <vt:lpstr>Parsimonious Model</vt:lpstr>
      <vt:lpstr>Parsimonious Model</vt:lpstr>
      <vt:lpstr>Compare the two models</vt:lpstr>
      <vt:lpstr>Evaluating a Prediction Model</vt:lpstr>
      <vt:lpstr>RMSE</vt:lpstr>
      <vt:lpstr>RMSE</vt:lpstr>
      <vt:lpstr>MAPE</vt:lpstr>
      <vt:lpstr>Back to script D</vt:lpstr>
      <vt:lpstr>Agenda</vt:lpstr>
      <vt:lpstr>Regression Vs Logistic Regression</vt:lpstr>
      <vt:lpstr>PowerPoint Presentation</vt:lpstr>
      <vt:lpstr>Huh?</vt:lpstr>
      <vt:lpstr>Let’s find out firsthand.</vt:lpstr>
      <vt:lpstr>Logistic Regression</vt:lpstr>
      <vt:lpstr>The Logit</vt:lpstr>
      <vt:lpstr>Step 1: Logistic Response Function</vt:lpstr>
      <vt:lpstr>The outcome is logits</vt:lpstr>
      <vt:lpstr>Calculating Probability from Logits</vt:lpstr>
      <vt:lpstr>Single Predictor Model</vt:lpstr>
      <vt:lpstr>Oh math…</vt:lpstr>
      <vt:lpstr>NCAA Classification Madness</vt:lpstr>
      <vt:lpstr>My friend Mandy is next level.</vt:lpstr>
      <vt:lpstr>From probability to class, define a cutoff threshold.</vt:lpstr>
      <vt:lpstr>Let’s practice</vt:lpstr>
      <vt:lpstr>Evaluating a Classification</vt:lpstr>
      <vt:lpstr>Logistic Regression Summary</vt:lpstr>
      <vt:lpstr>Agenda</vt:lpstr>
      <vt:lpstr>Your Data Mining Toolbox</vt:lpstr>
      <vt:lpstr>Housekeeping , Reading &amp; Homework</vt:lpstr>
    </vt:vector>
  </TitlesOfParts>
  <Company>Liberty Mutual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Kwartler, Edward</dc:creator>
  <cp:lastModifiedBy>Edward Kwartler</cp:lastModifiedBy>
  <cp:revision>249</cp:revision>
  <dcterms:created xsi:type="dcterms:W3CDTF">2018-05-23T17:24:59Z</dcterms:created>
  <dcterms:modified xsi:type="dcterms:W3CDTF">2018-10-01T20:55:41Z</dcterms:modified>
</cp:coreProperties>
</file>